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7" r:id="rId1"/>
    <p:sldMasterId id="2147483672" r:id="rId2"/>
  </p:sldMasterIdLst>
  <p:notesMasterIdLst>
    <p:notesMasterId r:id="rId16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7099300" cy="10234613"/>
  <p:embeddedFontLst>
    <p:embeddedFont>
      <p:font typeface="ＭＳ Ｐゴシック" panose="020B0600070205080204" pitchFamily="3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ernard MT Condensed" panose="02050806060905020404" pitchFamily="18" charset="0"/>
      <p:regular r:id="rId22"/>
    </p:embeddedFont>
    <p:embeddedFont>
      <p:font typeface="Republika" panose="020B0604020202020204" charset="-18"/>
      <p:regular r:id="rId23"/>
      <p:bold r:id="rId24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53D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ematski slog 2 – poudarek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1548" autoAdjust="0"/>
  </p:normalViewPr>
  <p:slideViewPr>
    <p:cSldViewPr snapToGrid="0" snapToObjects="1"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BD30F45-83D3-462C-BB24-F72EBC5B8014}" type="datetimeFigureOut">
              <a:rPr lang="sl-SI" smtClean="0"/>
              <a:pPr/>
              <a:t>10.2.2015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7957AE7-C400-4169-8AD6-45C0820C07E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02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C044E-EC35-4102-A202-EAA7871990CE}" type="slidenum">
              <a:rPr lang="sl-SI"/>
              <a:pPr/>
              <a:t>1</a:t>
            </a:fld>
            <a:endParaRPr lang="sl-SI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648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9938"/>
            <a:ext cx="5111750" cy="38354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630B-BDAE-43AA-8077-13E60D1FE99F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301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9938"/>
            <a:ext cx="5111750" cy="38354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630B-BDAE-43AA-8077-13E60D1FE99F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8780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9938"/>
            <a:ext cx="5111750" cy="38354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630B-BDAE-43AA-8077-13E60D1FE99F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6388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77875"/>
            <a:ext cx="5113337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38812CF-B03E-4FD0-BD56-2FAFF3CF7B5A}" type="slidenum">
              <a:rPr lang="sl-SI" smtClean="0"/>
              <a:pPr lvl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11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9938"/>
            <a:ext cx="5111750" cy="38354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E- gradivo:</a:t>
            </a:r>
            <a:r>
              <a:rPr lang="sl-SI" baseline="0" dirty="0" smtClean="0"/>
              <a:t> </a:t>
            </a:r>
          </a:p>
          <a:p>
            <a:r>
              <a:rPr lang="sl-SI" baseline="0" dirty="0" smtClean="0"/>
              <a:t>- ne moremo ga gledati ali uporabljati brez “računalnika”</a:t>
            </a:r>
          </a:p>
          <a:p>
            <a:r>
              <a:rPr lang="sl-SI" baseline="0" dirty="0" smtClean="0"/>
              <a:t>Vprašati, ali imajo kaj e-gradiva, ali poznajo še kako vrsto.</a:t>
            </a:r>
          </a:p>
          <a:p>
            <a:endParaRPr lang="sl-SI" baseline="0" dirty="0" smtClean="0"/>
          </a:p>
          <a:p>
            <a:endParaRPr lang="sl-SI" baseline="0" dirty="0" smtClean="0"/>
          </a:p>
          <a:p>
            <a:pPr marL="325632" indent="-325632" eaLnBrk="0">
              <a:spcBef>
                <a:spcPct val="20000"/>
              </a:spcBef>
            </a:pPr>
            <a:endParaRPr lang="sl-SI" sz="1500" dirty="0" smtClean="0"/>
          </a:p>
          <a:p>
            <a:endParaRPr lang="sl-SI" baseline="0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630B-BDAE-43AA-8077-13E60D1FE99F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666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77875"/>
            <a:ext cx="5113337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05122" indent="-205122" defTabSz="868352" hangingPunct="0">
              <a:defRPr/>
            </a:pPr>
            <a:r>
              <a:rPr lang="pl-PL" sz="1900" dirty="0" smtClean="0"/>
              <a:t>Ali bomo posamezne e-dokumente, ko jih bomo potrebovali, še našli in ali bodo:</a:t>
            </a:r>
          </a:p>
          <a:p>
            <a:endParaRPr lang="sl-SI" dirty="0" smtClean="0"/>
          </a:p>
          <a:p>
            <a:pPr lvl="1">
              <a:buFont typeface="Courier New" pitchFamily="49" charset="0"/>
              <a:buChar char="o"/>
            </a:pPr>
            <a:endParaRPr lang="sl-SI" dirty="0" smtClean="0"/>
          </a:p>
          <a:p>
            <a:pPr>
              <a:tabLst>
                <a:tab pos="2130177" algn="l"/>
              </a:tabLst>
            </a:pPr>
            <a:r>
              <a:rPr lang="sl-SI" sz="2300" dirty="0" smtClean="0">
                <a:solidFill>
                  <a:srgbClr val="0070C0"/>
                </a:solidFill>
              </a:rPr>
              <a:t>D</a:t>
            </a:r>
            <a:r>
              <a:rPr lang="sl-SI" sz="2300" dirty="0" smtClean="0"/>
              <a:t>ostopnost – imamo vse potrebno, da lahko zapis uporabimo</a:t>
            </a:r>
          </a:p>
          <a:p>
            <a:pPr>
              <a:tabLst>
                <a:tab pos="2130177" algn="l"/>
              </a:tabLst>
            </a:pPr>
            <a:r>
              <a:rPr lang="sl-SI" sz="2300" dirty="0" smtClean="0">
                <a:solidFill>
                  <a:srgbClr val="0070C0"/>
                </a:solidFill>
              </a:rPr>
              <a:t>U</a:t>
            </a:r>
            <a:r>
              <a:rPr lang="sl-SI" sz="2300" dirty="0" smtClean="0"/>
              <a:t>porabnost – iz zapisa lahko dobimo vse potrebne informacije</a:t>
            </a:r>
          </a:p>
          <a:p>
            <a:r>
              <a:rPr lang="sl-SI" sz="2300" dirty="0" smtClean="0">
                <a:solidFill>
                  <a:srgbClr val="0070C0"/>
                </a:solidFill>
              </a:rPr>
              <a:t>C</a:t>
            </a:r>
            <a:r>
              <a:rPr lang="sl-SI" sz="2300" dirty="0" smtClean="0"/>
              <a:t>elovitost – nič od pomembne vsebine ne manjka</a:t>
            </a:r>
          </a:p>
          <a:p>
            <a:r>
              <a:rPr lang="sl-SI" sz="2300" dirty="0" smtClean="0">
                <a:solidFill>
                  <a:srgbClr val="0070C0"/>
                </a:solidFill>
              </a:rPr>
              <a:t>A</a:t>
            </a:r>
            <a:r>
              <a:rPr lang="sl-SI" sz="2300" dirty="0" smtClean="0"/>
              <a:t>vtentičnost – sledljivost vseh sprememb in posegov</a:t>
            </a:r>
          </a:p>
          <a:p>
            <a:r>
              <a:rPr lang="sl-SI" sz="2300" dirty="0" smtClean="0">
                <a:solidFill>
                  <a:srgbClr val="0070C0"/>
                </a:solidFill>
              </a:rPr>
              <a:t>T</a:t>
            </a:r>
            <a:r>
              <a:rPr lang="sl-SI" sz="2300" dirty="0" smtClean="0"/>
              <a:t>rajnost – na voljo je do izteka roka hrambe</a:t>
            </a: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38812CF-B03E-4FD0-BD56-2FAFF3CF7B5A}" type="slidenum">
              <a:rPr lang="sl-SI" smtClean="0"/>
              <a:pPr lvl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94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9938"/>
            <a:ext cx="5111750" cy="38354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baseline="0" dirty="0" smtClean="0"/>
              <a:t>Nevarnosti: Dopiše </a:t>
            </a:r>
            <a:r>
              <a:rPr lang="sl-SI" b="1" baseline="0" dirty="0" smtClean="0"/>
              <a:t>Tatjana; </a:t>
            </a:r>
            <a:r>
              <a:rPr lang="sl-SI" b="0" baseline="0" dirty="0" smtClean="0"/>
              <a:t> lahko bi preko tveganj predstavili omenili tudi temeljna načela Dostopnost, Uporabnost, Celovitost, Avtentičnost, Trajnost</a:t>
            </a:r>
          </a:p>
          <a:p>
            <a:endParaRPr lang="sl-SI" b="0" baseline="0" dirty="0" smtClean="0"/>
          </a:p>
          <a:p>
            <a:pPr>
              <a:spcBef>
                <a:spcPts val="285"/>
              </a:spcBef>
            </a:pPr>
            <a:r>
              <a:rPr lang="sl-SI" sz="1900" dirty="0" smtClean="0"/>
              <a:t>Poškodovanje, izguba medija ali pa zapisa na njemu.</a:t>
            </a:r>
          </a:p>
          <a:p>
            <a:pPr>
              <a:spcBef>
                <a:spcPts val="285"/>
              </a:spcBef>
            </a:pPr>
            <a:r>
              <a:rPr lang="sl-SI" sz="1900" dirty="0" smtClean="0"/>
              <a:t>Formati zapisa so zastareli.</a:t>
            </a:r>
          </a:p>
          <a:p>
            <a:pPr>
              <a:spcBef>
                <a:spcPts val="285"/>
              </a:spcBef>
            </a:pPr>
            <a:r>
              <a:rPr lang="sl-SI" sz="1900" dirty="0" smtClean="0"/>
              <a:t>Ni na voljo potrebne opreme za branje medijev ali zapisov.</a:t>
            </a:r>
          </a:p>
          <a:p>
            <a:pPr>
              <a:spcBef>
                <a:spcPts val="285"/>
              </a:spcBef>
            </a:pPr>
            <a:r>
              <a:rPr lang="sl-SI" sz="1900" dirty="0" smtClean="0"/>
              <a:t>Iz zapisa ne moremo dobiti potrebnih informacij: gradivo mora biti uporabno.</a:t>
            </a:r>
          </a:p>
          <a:p>
            <a:pPr>
              <a:spcBef>
                <a:spcPts val="285"/>
              </a:spcBef>
            </a:pPr>
            <a:r>
              <a:rPr lang="sl-SI" sz="1900" dirty="0" smtClean="0"/>
              <a:t>Ne vemo, ali se je vsebina zapisov spreminjala ali ne.</a:t>
            </a:r>
          </a:p>
          <a:p>
            <a:pPr>
              <a:spcBef>
                <a:spcPts val="285"/>
              </a:spcBef>
            </a:pPr>
            <a:r>
              <a:rPr lang="sl-SI" sz="1900" dirty="0" smtClean="0"/>
              <a:t>…</a:t>
            </a:r>
            <a:endParaRPr lang="sl-SI" b="1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630B-BDAE-43AA-8077-13E60D1FE99F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353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9938"/>
            <a:ext cx="5111750" cy="38354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baseline="0" dirty="0" smtClean="0"/>
              <a:t>Zajem: nastanek so tako vpisi v e-redovalnico, kot skeniranje ali pisanje e-pošte. </a:t>
            </a:r>
          </a:p>
          <a:p>
            <a:r>
              <a:rPr lang="sl-SI" baseline="0" dirty="0" smtClean="0"/>
              <a:t>Hramba: </a:t>
            </a:r>
          </a:p>
          <a:p>
            <a:endParaRPr lang="sl-SI" baseline="0" dirty="0" smtClean="0"/>
          </a:p>
          <a:p>
            <a:r>
              <a:rPr lang="sl-SI" baseline="0" dirty="0" smtClean="0"/>
              <a:t>Načela: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630B-BDAE-43AA-8077-13E60D1FE99F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945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9938"/>
            <a:ext cx="5111750" cy="38354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630B-BDAE-43AA-8077-13E60D1FE99F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4832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9938"/>
            <a:ext cx="5111750" cy="38354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630B-BDAE-43AA-8077-13E60D1FE99F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3872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3775" y="769938"/>
            <a:ext cx="5111750" cy="38354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630B-BDAE-43AA-8077-13E60D1FE99F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767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630B-BDAE-43AA-8077-13E60D1FE99F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24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Box 7"/>
          <p:cNvSpPr txBox="1"/>
          <p:nvPr userDrawn="1"/>
        </p:nvSpPr>
        <p:spPr>
          <a:xfrm>
            <a:off x="665150" y="387400"/>
            <a:ext cx="1514475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  <a:defRPr/>
            </a:pPr>
            <a:r>
              <a:rPr lang="en-US" altLang="sl-SI" sz="700" dirty="0" smtClean="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  <a:defRPr/>
            </a:pPr>
            <a:r>
              <a:rPr lang="en-US" altLang="sl-SI" sz="700" b="1" dirty="0" smtClean="0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altLang="sl-SI" sz="700" b="1" dirty="0" smtClean="0">
                <a:solidFill>
                  <a:schemeClr val="tx2"/>
                </a:solidFill>
                <a:latin typeface="Republika" pitchFamily="2" charset="-18"/>
              </a:rPr>
              <a:t>KULTURO</a:t>
            </a:r>
          </a:p>
          <a:p>
            <a:pPr>
              <a:lnSpc>
                <a:spcPts val="838"/>
              </a:lnSpc>
              <a:defRPr/>
            </a:pPr>
            <a:r>
              <a:rPr lang="sl-SI" altLang="sl-SI" sz="700" b="1" dirty="0" smtClean="0">
                <a:solidFill>
                  <a:schemeClr val="tx2"/>
                </a:solidFill>
                <a:latin typeface="Republika" pitchFamily="2" charset="-18"/>
              </a:rPr>
              <a:t>Arhiv Republike Slovenije</a:t>
            </a:r>
            <a:endParaRPr lang="en-US" altLang="sl-SI" sz="700" b="1" dirty="0" smtClean="0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9" name="Picture 8" descr="grb moder za 10 pt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2888" y="392163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695E4-8CC2-49F8-B98D-6831942460C8}" type="datetimeFigureOut">
              <a:rPr lang="sl-SI"/>
              <a:pPr>
                <a:defRPr/>
              </a:pPr>
              <a:t>10.2.2015</a:t>
            </a:fld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9324-6927-4F01-BA14-F656D15DB3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22C4-7F8F-4AFE-980D-C291D7B7F4D2}" type="datetimeFigureOut">
              <a:rPr lang="sl-SI"/>
              <a:pPr>
                <a:defRPr/>
              </a:pPr>
              <a:t>10.2.2015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8ADDB-C534-4759-A0B9-CC83909B2B5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0883-20AB-44C3-A2C9-1EB87639EC93}" type="datetimeFigureOut">
              <a:rPr lang="sl-SI"/>
              <a:pPr>
                <a:defRPr/>
              </a:pPr>
              <a:t>10.2.2015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6FE5-F56F-47A9-BE98-F6BDB50507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smtClean="0">
                <a:solidFill>
                  <a:schemeClr val="tx2"/>
                </a:solidFill>
                <a:latin typeface="Republika" pitchFamily="2" charset="-18"/>
                <a:ea typeface="Republika" pitchFamily="2" charset="-18"/>
                <a:cs typeface="Republika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BB98-918B-4D73-A138-29C756003590}" type="datetimeFigureOut">
              <a:rPr lang="sl-SI"/>
              <a:pPr>
                <a:defRPr/>
              </a:pPr>
              <a:t>10.2.2015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FCCE-F845-40C0-A8EE-F7ADBA9B33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938151"/>
            <a:ext cx="8229600" cy="69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76301"/>
            <a:ext cx="8229600" cy="424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l-SI" dirty="0" smtClean="0"/>
              <a:t>6. november 2014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ABDD-D41A-4038-AA23-EFD5219DD5B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Box 7"/>
          <p:cNvSpPr txBox="1"/>
          <p:nvPr userDrawn="1"/>
        </p:nvSpPr>
        <p:spPr>
          <a:xfrm>
            <a:off x="665150" y="387400"/>
            <a:ext cx="1514475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  <a:defRPr/>
            </a:pPr>
            <a:r>
              <a:rPr lang="en-US" altLang="sl-SI" sz="700" dirty="0" smtClean="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  <a:defRPr/>
            </a:pPr>
            <a:r>
              <a:rPr lang="en-US" altLang="sl-SI" sz="700" b="1" dirty="0" smtClean="0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altLang="sl-SI" sz="700" b="1" dirty="0" smtClean="0">
                <a:solidFill>
                  <a:schemeClr val="tx2"/>
                </a:solidFill>
                <a:latin typeface="Republika" pitchFamily="2" charset="-18"/>
              </a:rPr>
              <a:t>KULTURO</a:t>
            </a:r>
          </a:p>
          <a:p>
            <a:pPr>
              <a:lnSpc>
                <a:spcPts val="838"/>
              </a:lnSpc>
              <a:defRPr/>
            </a:pPr>
            <a:r>
              <a:rPr lang="sl-SI" altLang="sl-SI" sz="700" b="1" dirty="0" smtClean="0">
                <a:solidFill>
                  <a:schemeClr val="tx2"/>
                </a:solidFill>
                <a:latin typeface="Republika" pitchFamily="2" charset="-18"/>
              </a:rPr>
              <a:t>Arhiv Republike Slovenije</a:t>
            </a:r>
            <a:endParaRPr lang="en-US" altLang="sl-SI" sz="700" b="1" dirty="0" smtClean="0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9" name="Picture 8" descr="grb moder za 10 pt.wm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42888" y="392163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10080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C03DC2-7DB4-4E2C-ADCB-4E6AF1705BA5}" type="datetimeFigureOut">
              <a:rPr lang="sl-SI"/>
              <a:pPr>
                <a:defRPr/>
              </a:pPr>
              <a:t>10.2.2015</a:t>
            </a:fld>
            <a:endParaRPr lang="sl-SI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6F10F-3A39-43F4-8C14-D80F48A64BE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ransition advClick="0" advTm="1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hiv.gov.si/si/delovna_podrocja/hramba_dokumentarnega_gradiva_v_elektronski_oblik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hiv.gov.si/si/" TargetMode="External"/><Relationship Id="rId4" Type="http://schemas.openxmlformats.org/officeDocument/2006/relationships/hyperlink" Target="http://www.arhiv.gov.si/si/delovna_podrocja/izobrazevanje_in_raziskovanj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hiv.gov.si/si/zakonodaja_in_dokumenti/predpisi_s_podrocja_arhivske_dejavnosti_v_slovenij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sl-SI">
                <a:latin typeface="Calibri" pitchFamily="34" charset="0"/>
              </a:rPr>
              <a:t>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71984" y="2911003"/>
            <a:ext cx="921598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sl-SI" sz="2800" b="1" kern="0" dirty="0" smtClean="0">
                <a:solidFill>
                  <a:srgbClr val="0070C0"/>
                </a:solidFill>
                <a:latin typeface="+mj-lt"/>
              </a:rPr>
              <a:t>ELEKTRONSKO POSLOVANJE IN NOTRANJA PRAVILA</a:t>
            </a:r>
            <a:endParaRPr lang="sl-SI" sz="2400" b="1" kern="0" dirty="0" smtClean="0">
              <a:solidFill>
                <a:srgbClr val="0070C0"/>
              </a:solidFill>
              <a:latin typeface="+mj-lt"/>
            </a:endParaRPr>
          </a:p>
          <a:p>
            <a:pPr marL="342900" indent="-342900" algn="ctr"/>
            <a:endParaRPr lang="sl-SI" sz="2400" dirty="0" smtClean="0">
              <a:latin typeface="+mj-lt"/>
            </a:endParaRPr>
          </a:p>
          <a:p>
            <a:pPr marL="342900" indent="-342900" algn="ctr"/>
            <a:endParaRPr lang="sl-SI" dirty="0" smtClean="0">
              <a:latin typeface="+mj-lt"/>
            </a:endParaRPr>
          </a:p>
          <a:p>
            <a:pPr marL="342900" indent="-342900" algn="ctr"/>
            <a:r>
              <a:rPr lang="sl-SI" dirty="0" smtClean="0">
                <a:latin typeface="+mj-lt"/>
              </a:rPr>
              <a:t>Tatjana Hajtnik, Boris Domajnko, Jože Škofljanec</a:t>
            </a:r>
          </a:p>
          <a:p>
            <a:pPr marL="342900" indent="-342900" algn="ctr"/>
            <a:endParaRPr lang="sl-SI" sz="2000" dirty="0" smtClean="0">
              <a:latin typeface="+mj-lt"/>
            </a:endParaRPr>
          </a:p>
          <a:p>
            <a:pPr marL="342900" indent="-342900" algn="ctr"/>
            <a:r>
              <a:rPr lang="sl-SI" sz="2000" dirty="0" smtClean="0">
                <a:latin typeface="+mj-lt"/>
              </a:rPr>
              <a:t>Arhiv Republike Slovenije</a:t>
            </a:r>
          </a:p>
          <a:p>
            <a:pPr marL="342900" indent="-342900"/>
            <a:endParaRPr lang="sl-SI" sz="2800" dirty="0">
              <a:latin typeface="+mj-lt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66434" y="6105490"/>
            <a:ext cx="251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dirty="0" smtClean="0">
                <a:solidFill>
                  <a:srgbClr val="0070C0"/>
                </a:solidFill>
              </a:rPr>
              <a:t>Celje, </a:t>
            </a:r>
            <a:r>
              <a:rPr lang="sl-SI" dirty="0" smtClean="0">
                <a:solidFill>
                  <a:srgbClr val="0070C0"/>
                </a:solidFill>
              </a:rPr>
              <a:t>11. </a:t>
            </a:r>
            <a:r>
              <a:rPr lang="sl-SI" smtClean="0">
                <a:solidFill>
                  <a:srgbClr val="0070C0"/>
                </a:solidFill>
              </a:rPr>
              <a:t>februar</a:t>
            </a:r>
            <a:r>
              <a:rPr lang="sl-SI" smtClean="0">
                <a:solidFill>
                  <a:srgbClr val="0070C0"/>
                </a:solidFill>
              </a:rPr>
              <a:t> 2015</a:t>
            </a:r>
            <a:endParaRPr lang="sl-SI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763688" y="1628800"/>
            <a:ext cx="55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Strokovno usposabljanje za vrtce, osnovne in srednje šole</a:t>
            </a:r>
            <a:endParaRPr lang="sl-S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5688632" cy="792088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Trenutno stanje (1)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836912"/>
          </a:xfrm>
        </p:spPr>
        <p:txBody>
          <a:bodyPr/>
          <a:lstStyle/>
          <a:p>
            <a:r>
              <a:rPr lang="sl-SI" sz="2400" b="1" dirty="0" smtClean="0">
                <a:solidFill>
                  <a:srgbClr val="0070C0"/>
                </a:solidFill>
              </a:rPr>
              <a:t>Notranja pravila </a:t>
            </a:r>
            <a:r>
              <a:rPr lang="sl-SI" sz="2400" dirty="0" smtClean="0"/>
              <a:t>– večina šol še nima lastnih notranjih pravil.</a:t>
            </a:r>
          </a:p>
          <a:p>
            <a:r>
              <a:rPr lang="sl-SI" sz="2400" b="1" dirty="0" smtClean="0">
                <a:solidFill>
                  <a:srgbClr val="0070C0"/>
                </a:solidFill>
              </a:rPr>
              <a:t>NP storitve</a:t>
            </a:r>
            <a:r>
              <a:rPr lang="sl-SI" sz="2400" b="1" dirty="0" smtClean="0"/>
              <a:t> </a:t>
            </a:r>
            <a:r>
              <a:rPr lang="sl-SI" sz="2400" dirty="0" smtClean="0"/>
              <a:t>– nekateri ponudniki imajo sprejeta notranja pravila.</a:t>
            </a:r>
          </a:p>
          <a:p>
            <a:r>
              <a:rPr lang="sl-SI" sz="2400" b="1" dirty="0" smtClean="0">
                <a:solidFill>
                  <a:srgbClr val="0070C0"/>
                </a:solidFill>
              </a:rPr>
              <a:t>Vzorčna NP </a:t>
            </a:r>
            <a:r>
              <a:rPr lang="sl-SI" sz="2400" dirty="0" smtClean="0"/>
              <a:t>– nekateri ponudniki so pripravili vzorčna notranja pravila za svoje stranke; vzorčna notranja pravila pripravlja tudi združenje ravnateljev.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539552" y="4797152"/>
            <a:ext cx="8280920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sl-SI" sz="2400" b="1" dirty="0" smtClean="0"/>
              <a:t>Informacije o notranjih pravilih in vzorčnih n. pravilih </a:t>
            </a:r>
          </a:p>
          <a:p>
            <a:pPr>
              <a:spcBef>
                <a:spcPts val="200"/>
              </a:spcBef>
            </a:pPr>
            <a:r>
              <a:rPr lang="sl-SI" sz="2000" dirty="0" smtClean="0">
                <a:solidFill>
                  <a:srgbClr val="0070C0"/>
                </a:solidFill>
              </a:rPr>
              <a:t>http://reh.ars.gov.si/index.php?page=webInterface&amp;idDefinition=3 http://reh.ars.gov.si/index.php?page=webInterface&amp;idDefinition=4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5688632" cy="792088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Trenutno stanje (2)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sl-SI" sz="2400" b="1" dirty="0" smtClean="0">
                <a:solidFill>
                  <a:srgbClr val="0070C0"/>
                </a:solidFill>
              </a:rPr>
              <a:t>Certificiranje strojne in programske opreme </a:t>
            </a:r>
            <a:r>
              <a:rPr lang="sl-SI" sz="2400" b="1" dirty="0" smtClean="0"/>
              <a:t> </a:t>
            </a:r>
            <a:r>
              <a:rPr lang="sl-SI" sz="2400" dirty="0" smtClean="0"/>
              <a:t>(postopke izvajajo ponudniki !)</a:t>
            </a:r>
            <a:endParaRPr lang="sl-SI" sz="2400" dirty="0" smtClean="0">
              <a:solidFill>
                <a:srgbClr val="0070C0"/>
              </a:solidFill>
            </a:endParaRPr>
          </a:p>
          <a:p>
            <a:r>
              <a:rPr lang="sl-SI" sz="2400" b="1" dirty="0" smtClean="0">
                <a:solidFill>
                  <a:srgbClr val="0070C0"/>
                </a:solidFill>
              </a:rPr>
              <a:t>Certificiranje storitve </a:t>
            </a:r>
            <a:r>
              <a:rPr lang="sl-SI" sz="2400" dirty="0" smtClean="0"/>
              <a:t>– Nobena od specialnih storitev s področja šolstva še ni certificirana; certificiranih je nekaj  storitev zajema in hrambe ter spremljevalnih storitev.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899592" y="4653136"/>
            <a:ext cx="763284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sl-SI" sz="2400" b="1" dirty="0" smtClean="0"/>
              <a:t>Informacije o certificirani opremi in storitvah </a:t>
            </a:r>
            <a:r>
              <a:rPr lang="sl-SI" dirty="0" smtClean="0">
                <a:solidFill>
                  <a:srgbClr val="0070C0"/>
                </a:solidFill>
              </a:rPr>
              <a:t>http://reh.ars.gov.si/index.php?page=webInterface&amp;idDefinition=2</a:t>
            </a:r>
          </a:p>
          <a:p>
            <a:pPr>
              <a:spcBef>
                <a:spcPts val="200"/>
              </a:spcBef>
            </a:pPr>
            <a:endParaRPr lang="sl-SI" sz="2400" b="1" dirty="0" smtClean="0"/>
          </a:p>
          <a:p>
            <a:pPr>
              <a:spcBef>
                <a:spcPts val="200"/>
              </a:spcBef>
            </a:pPr>
            <a:r>
              <a:rPr lang="sl-SI" sz="2400" b="1" dirty="0" smtClean="0"/>
              <a:t>Informacije o ponudnikih storitev </a:t>
            </a:r>
            <a:r>
              <a:rPr lang="sl-SI" dirty="0" smtClean="0">
                <a:solidFill>
                  <a:srgbClr val="0070C0"/>
                </a:solidFill>
              </a:rPr>
              <a:t>http://reh.ars.gov.si/index.php?page=webInterface&amp;idDefinition=1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5688632" cy="648072"/>
          </a:xfrm>
        </p:spPr>
        <p:txBody>
          <a:bodyPr/>
          <a:lstStyle/>
          <a:p>
            <a:r>
              <a:rPr lang="sl-SI" sz="3600" dirty="0" smtClean="0">
                <a:solidFill>
                  <a:srgbClr val="0070C0"/>
                </a:solidFill>
              </a:rPr>
              <a:t>Ostale informacije na spletni strani Arhiva RS</a:t>
            </a:r>
            <a:endParaRPr lang="sl-SI" sz="36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240" cy="3704871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sl-SI" sz="2400" b="1" dirty="0" smtClean="0"/>
              <a:t>Splošne informacije o digitalnem gradivu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1800" dirty="0" smtClean="0">
                <a:solidFill>
                  <a:srgbClr val="0070C0"/>
                </a:solidFill>
                <a:hlinkClick r:id="rId3"/>
              </a:rPr>
              <a:t>http://www.arhiv.gov.si/si/delovna_podrocja/hramba_dokumentarnega_gradiva_v_elektronski_obliki/</a:t>
            </a:r>
            <a:r>
              <a:rPr lang="sl-SI" sz="1800" dirty="0" smtClean="0">
                <a:solidFill>
                  <a:srgbClr val="0070C0"/>
                </a:solidFill>
              </a:rPr>
              <a:t> </a:t>
            </a:r>
            <a:endParaRPr lang="sl-SI" sz="2800" dirty="0" smtClean="0">
              <a:solidFill>
                <a:srgbClr val="0070C0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sl-SI" sz="2400" b="1" dirty="0" smtClean="0"/>
              <a:t>O izobraževanjih in gradivo z izobraževanj </a:t>
            </a:r>
            <a:r>
              <a:rPr lang="sl-SI" sz="1800" dirty="0" smtClean="0">
                <a:solidFill>
                  <a:srgbClr val="0070C0"/>
                </a:solidFill>
                <a:hlinkClick r:id="rId4"/>
              </a:rPr>
              <a:t>http://www.arhiv.gov.si/si/delovna_podrocja/izobrazevanje_in_raziskovanje/</a:t>
            </a:r>
            <a:endParaRPr lang="sl-SI" sz="1800" dirty="0" smtClean="0">
              <a:solidFill>
                <a:srgbClr val="0070C0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sl-SI" sz="600" dirty="0" smtClean="0">
              <a:solidFill>
                <a:srgbClr val="0070C0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sl-SI" sz="2400" b="1" dirty="0" smtClean="0"/>
              <a:t>O drugih dogodkih in stališčih arhiva do strokovnih problemov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000" dirty="0" smtClean="0"/>
              <a:t>Aktualno in Novice na naslovni strani</a:t>
            </a:r>
            <a:r>
              <a:rPr lang="sl-SI" sz="2400" dirty="0" smtClean="0"/>
              <a:t> </a:t>
            </a:r>
            <a:r>
              <a:rPr lang="sl-SI" sz="1800" dirty="0" smtClean="0">
                <a:solidFill>
                  <a:srgbClr val="0070C0"/>
                </a:solidFill>
                <a:hlinkClick r:id="rId5"/>
              </a:rPr>
              <a:t>http://www.arhiv.gov.si/si/</a:t>
            </a:r>
            <a:r>
              <a:rPr lang="sl-SI" sz="1800" dirty="0" smtClean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542033"/>
          </a:xfrm>
        </p:spPr>
        <p:txBody>
          <a:bodyPr/>
          <a:lstStyle/>
          <a:p>
            <a:pPr>
              <a:buNone/>
            </a:pPr>
            <a:r>
              <a:rPr lang="sl-SI" sz="3600" dirty="0" smtClean="0"/>
              <a:t>Hvala za pozornost!</a:t>
            </a: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11560" y="3369196"/>
            <a:ext cx="3888432" cy="1608584"/>
          </a:xfrm>
        </p:spPr>
        <p:txBody>
          <a:bodyPr>
            <a:normAutofit fontScale="92500" lnSpcReduction="20000"/>
          </a:bodyPr>
          <a:lstStyle/>
          <a:p>
            <a:pPr algn="r">
              <a:spcAft>
                <a:spcPts val="600"/>
              </a:spcAft>
            </a:pPr>
            <a:r>
              <a:rPr lang="sl-SI" sz="2000" b="1" dirty="0" err="1" smtClean="0"/>
              <a:t>ars@gov.si</a:t>
            </a:r>
            <a:endParaRPr lang="sl-SI" sz="2000" b="1" dirty="0" smtClean="0"/>
          </a:p>
          <a:p>
            <a:pPr algn="r">
              <a:spcAft>
                <a:spcPts val="600"/>
              </a:spcAft>
            </a:pPr>
            <a:r>
              <a:rPr lang="sl-SI" sz="2000" b="1" dirty="0" err="1" smtClean="0"/>
              <a:t>tatjana.hajtnik@gov.si</a:t>
            </a:r>
            <a:endParaRPr lang="sl-SI" sz="2000" b="1" dirty="0" smtClean="0"/>
          </a:p>
          <a:p>
            <a:pPr algn="r">
              <a:spcAft>
                <a:spcPts val="600"/>
              </a:spcAft>
            </a:pPr>
            <a:r>
              <a:rPr lang="sl-SI" sz="2000" b="1" dirty="0" err="1" smtClean="0"/>
              <a:t>boris.domajnko@gov.si</a:t>
            </a:r>
            <a:endParaRPr lang="sl-SI" sz="2000" b="1" dirty="0" smtClean="0"/>
          </a:p>
          <a:p>
            <a:pPr algn="r">
              <a:spcAft>
                <a:spcPts val="600"/>
              </a:spcAft>
            </a:pPr>
            <a:r>
              <a:rPr lang="sl-SI" sz="2000" b="1" dirty="0" err="1" smtClean="0"/>
              <a:t>joze.skofljanec@gov.si</a:t>
            </a:r>
            <a:r>
              <a:rPr lang="sl-SI" sz="2000" b="1" dirty="0" smtClean="0">
                <a:solidFill>
                  <a:srgbClr val="C00000"/>
                </a:solidFill>
                <a:latin typeface="Calibri" pitchFamily="34" charset="0"/>
              </a:rPr>
              <a:t>        </a:t>
            </a:r>
          </a:p>
          <a:p>
            <a:endParaRPr lang="sl-SI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656" y="2800142"/>
            <a:ext cx="2555776" cy="193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27984" y="5085184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sl-SI" sz="2400" b="1" dirty="0" err="1" smtClean="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/>
                <a:cs typeface="ＭＳ Ｐゴシック"/>
              </a:rPr>
              <a:t>www.arhiv.gov.si</a:t>
            </a:r>
            <a:endParaRPr lang="sl-SI" sz="2400" b="1" dirty="0">
              <a:solidFill>
                <a:schemeClr val="tx1">
                  <a:tint val="75000"/>
                </a:schemeClr>
              </a:solidFill>
              <a:latin typeface="Calibri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3808" y="620688"/>
            <a:ext cx="5328592" cy="648072"/>
          </a:xfrm>
        </p:spPr>
        <p:txBody>
          <a:bodyPr/>
          <a:lstStyle/>
          <a:p>
            <a:pPr algn="l"/>
            <a:r>
              <a:rPr lang="sl-SI" sz="3600" b="1" dirty="0" smtClean="0">
                <a:solidFill>
                  <a:srgbClr val="0070C0"/>
                </a:solidFill>
              </a:rPr>
              <a:t>Gradivo v digitalni obliki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556792"/>
            <a:ext cx="5328592" cy="273630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sl-SI" dirty="0" smtClean="0"/>
              <a:t>Vsi zapisi, ki so </a:t>
            </a:r>
          </a:p>
          <a:p>
            <a:pPr>
              <a:spcBef>
                <a:spcPts val="300"/>
              </a:spcBef>
            </a:pPr>
            <a:endParaRPr lang="sl-SI" sz="900" dirty="0" smtClean="0"/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sl-SI" sz="2400" dirty="0" smtClean="0"/>
              <a:t>izvorno nastali v digitalni obliki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endParaRPr lang="sl-SI" sz="2000" dirty="0" smtClean="0"/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endParaRPr lang="sl-SI" sz="2000" dirty="0" smtClean="0"/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endParaRPr lang="sl-SI" sz="2000" dirty="0" smtClean="0"/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sl-SI" sz="2400" dirty="0" smtClean="0"/>
              <a:t>nastali z digitalizacijo </a:t>
            </a:r>
          </a:p>
          <a:p>
            <a:pPr lvl="1">
              <a:spcBef>
                <a:spcPts val="300"/>
              </a:spcBef>
            </a:pPr>
            <a:endParaRPr lang="sl-SI" dirty="0" smtClean="0"/>
          </a:p>
          <a:p>
            <a:pPr>
              <a:spcBef>
                <a:spcPts val="300"/>
              </a:spcBef>
              <a:buNone/>
            </a:pPr>
            <a:endParaRPr lang="sl-SI" sz="2400" dirty="0" smtClean="0"/>
          </a:p>
          <a:p>
            <a:pPr>
              <a:spcBef>
                <a:spcPts val="300"/>
              </a:spcBef>
              <a:buNone/>
            </a:pPr>
            <a:endParaRPr lang="sl-SI" sz="2400" dirty="0" smtClean="0"/>
          </a:p>
          <a:p>
            <a:pPr>
              <a:spcBef>
                <a:spcPts val="300"/>
              </a:spcBef>
              <a:buNone/>
            </a:pPr>
            <a:endParaRPr lang="sl-SI" sz="2800" dirty="0" smtClean="0"/>
          </a:p>
        </p:txBody>
      </p:sp>
      <p:sp>
        <p:nvSpPr>
          <p:cNvPr id="4" name="Oblaček 1 3"/>
          <p:cNvSpPr/>
          <p:nvPr/>
        </p:nvSpPr>
        <p:spPr>
          <a:xfrm>
            <a:off x="5651104" y="1484784"/>
            <a:ext cx="2687348" cy="1440160"/>
          </a:xfrm>
          <a:prstGeom prst="borderCallout1">
            <a:avLst>
              <a:gd name="adj1" fmla="val 58330"/>
              <a:gd name="adj2" fmla="val -2576"/>
              <a:gd name="adj3" fmla="val 58262"/>
              <a:gd name="adj4" fmla="val -218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5903640" y="15567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Primeri: </a:t>
            </a:r>
          </a:p>
          <a:p>
            <a:r>
              <a:rPr lang="sl-SI" dirty="0" smtClean="0"/>
              <a:t>e-pošta, </a:t>
            </a:r>
          </a:p>
          <a:p>
            <a:r>
              <a:rPr lang="sl-SI" dirty="0" smtClean="0"/>
              <a:t>e-redovalnica, spletne strani, … </a:t>
            </a:r>
            <a:endParaRPr lang="sl-SI" dirty="0"/>
          </a:p>
        </p:txBody>
      </p:sp>
      <p:sp>
        <p:nvSpPr>
          <p:cNvPr id="10" name="Ograda vsebine 2"/>
          <p:cNvSpPr txBox="1">
            <a:spLocks/>
          </p:cNvSpPr>
          <p:nvPr/>
        </p:nvSpPr>
        <p:spPr>
          <a:xfrm>
            <a:off x="395536" y="5157192"/>
            <a:ext cx="8352928" cy="122413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marL="342900" indent="-342900" eaLnBrk="0" hangingPunct="0">
              <a:spcBef>
                <a:spcPct val="20000"/>
              </a:spcBef>
            </a:pPr>
            <a:endParaRPr lang="sl-SI" dirty="0" smtClean="0">
              <a:solidFill>
                <a:srgbClr val="00206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sl-SI" sz="2400" dirty="0" smtClean="0">
                <a:solidFill>
                  <a:srgbClr val="002060"/>
                </a:solidFill>
                <a:latin typeface="+mj-lt"/>
              </a:rPr>
              <a:t>Arhivsko gradivo vselej hranimo v izvorni obliki!</a:t>
            </a:r>
          </a:p>
          <a:p>
            <a:pPr lvl="1"/>
            <a:r>
              <a:rPr lang="sl-SI" dirty="0" err="1" smtClean="0">
                <a:latin typeface="+mj-lt"/>
              </a:rPr>
              <a:t>Skenirane</a:t>
            </a:r>
            <a:r>
              <a:rPr lang="sl-SI" dirty="0" smtClean="0">
                <a:latin typeface="+mj-lt"/>
              </a:rPr>
              <a:t> kopije papirnega gradiva niso arhivsko gradivo.</a:t>
            </a:r>
          </a:p>
          <a:p>
            <a:pPr lvl="1"/>
            <a:r>
              <a:rPr lang="sl-SI" dirty="0" smtClean="0">
                <a:latin typeface="+mj-lt"/>
              </a:rPr>
              <a:t>Natisnjene kopije digitalnega gradiva (npr. e-pošta) niso arhivsko gradivo.</a:t>
            </a:r>
          </a:p>
          <a:p>
            <a:pPr lvl="1"/>
            <a:endParaRPr lang="sl-SI" sz="2000" dirty="0" smtClean="0"/>
          </a:p>
          <a:p>
            <a:pPr lvl="1"/>
            <a:endParaRPr lang="sl-SI" sz="2000" dirty="0" smtClean="0"/>
          </a:p>
          <a:p>
            <a:pPr marL="864000" marR="0" lvl="1" indent="-32400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1134"/>
              </a:spcAft>
              <a:buClrTx/>
              <a:buSzPct val="45000"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  <a:p>
            <a:pPr marL="432000" marR="0" lvl="0" indent="-32400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  <a:p>
            <a:pPr marL="432000" marR="0" lvl="0" indent="-32400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  <a:p>
            <a:pPr marL="432000" marR="0" lvl="0" indent="-32400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79512" y="4612205"/>
            <a:ext cx="304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  <a:latin typeface="Bernard MT Condensed" pitchFamily="18" charset="0"/>
              </a:rPr>
              <a:t>!</a:t>
            </a:r>
            <a:endParaRPr lang="sl-SI" sz="3600" b="1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3" name="Ograda vsebine 2"/>
          <p:cNvSpPr txBox="1">
            <a:spLocks/>
          </p:cNvSpPr>
          <p:nvPr/>
        </p:nvSpPr>
        <p:spPr>
          <a:xfrm>
            <a:off x="403920" y="4581128"/>
            <a:ext cx="8496944" cy="122413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eaLnBrk="0">
              <a:spcBef>
                <a:spcPct val="20000"/>
              </a:spcBef>
            </a:pPr>
            <a:r>
              <a:rPr lang="sl-SI" sz="2400" dirty="0" smtClean="0">
                <a:solidFill>
                  <a:srgbClr val="002060"/>
                </a:solidFill>
                <a:latin typeface="+mj-lt"/>
              </a:rPr>
              <a:t>Digitalno gradivo </a:t>
            </a:r>
            <a:r>
              <a:rPr lang="sl-SI" sz="2400" b="1" u="sng" dirty="0" smtClean="0">
                <a:solidFill>
                  <a:srgbClr val="002060"/>
                </a:solidFill>
                <a:latin typeface="+mj-lt"/>
              </a:rPr>
              <a:t>niso </a:t>
            </a:r>
            <a:r>
              <a:rPr lang="sl-SI" sz="2400" dirty="0" smtClean="0">
                <a:latin typeface="+mj-lt"/>
              </a:rPr>
              <a:t>dokumenti, ustvarjeni z računalnikom, nato pa natisnjeni na papir in ročno podpisani.</a:t>
            </a:r>
          </a:p>
          <a:p>
            <a:pPr lvl="1"/>
            <a:endParaRPr lang="sl-SI" sz="2000" dirty="0" smtClean="0"/>
          </a:p>
          <a:p>
            <a:pPr lvl="1"/>
            <a:endParaRPr lang="sl-SI" sz="2000" dirty="0" smtClean="0"/>
          </a:p>
          <a:p>
            <a:pPr marL="864000" marR="0" lvl="1" indent="-32400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1134"/>
              </a:spcAft>
              <a:buClrTx/>
              <a:buSzPct val="45000"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  <a:p>
            <a:pPr marL="432000" marR="0" lvl="0" indent="-32400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  <a:p>
            <a:pPr marL="432000" marR="0" lvl="0" indent="-32400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  <a:p>
            <a:pPr marL="432000" marR="0" lvl="0" indent="-32400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1417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2" name="Oblaček 1 11"/>
          <p:cNvSpPr/>
          <p:nvPr/>
        </p:nvSpPr>
        <p:spPr>
          <a:xfrm>
            <a:off x="5661004" y="2955309"/>
            <a:ext cx="2687348" cy="1440160"/>
          </a:xfrm>
          <a:prstGeom prst="borderCallout1">
            <a:avLst>
              <a:gd name="adj1" fmla="val 58330"/>
              <a:gd name="adj2" fmla="val -2576"/>
              <a:gd name="adj3" fmla="val 58262"/>
              <a:gd name="adj4" fmla="val -794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5901663" y="3098567"/>
            <a:ext cx="2446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Digitalizacija: </a:t>
            </a:r>
          </a:p>
          <a:p>
            <a:pPr>
              <a:tabLst>
                <a:tab pos="177800" algn="l"/>
              </a:tabLst>
            </a:pPr>
            <a:r>
              <a:rPr lang="sl-SI" dirty="0" smtClean="0"/>
              <a:t>- 	sprotna npr. prejeta 	pošta, </a:t>
            </a:r>
          </a:p>
          <a:p>
            <a:pPr>
              <a:tabLst>
                <a:tab pos="177800" algn="l"/>
              </a:tabLst>
            </a:pPr>
            <a:r>
              <a:rPr lang="sl-SI" dirty="0" smtClean="0"/>
              <a:t>- 	masovna npr. računi </a:t>
            </a:r>
            <a:endParaRPr lang="sl-S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1" grpId="0"/>
      <p:bldP spid="13" grpId="0"/>
      <p:bldP spid="1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692696"/>
            <a:ext cx="6264696" cy="792088"/>
          </a:xfrm>
        </p:spPr>
        <p:txBody>
          <a:bodyPr/>
          <a:lstStyle/>
          <a:p>
            <a:r>
              <a:rPr lang="sl-SI" sz="3600" dirty="0" smtClean="0">
                <a:solidFill>
                  <a:srgbClr val="0070C0"/>
                </a:solidFill>
              </a:rPr>
              <a:t>Dolgoročna hramba digitalnega gradiva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240" cy="4005175"/>
          </a:xfrm>
        </p:spPr>
        <p:txBody>
          <a:bodyPr/>
          <a:lstStyle/>
          <a:p>
            <a:r>
              <a:rPr lang="sl-SI" dirty="0" smtClean="0"/>
              <a:t>rok hrambe je več kot pet let</a:t>
            </a:r>
          </a:p>
          <a:p>
            <a:r>
              <a:rPr lang="sl-SI" dirty="0" smtClean="0"/>
              <a:t>zagotoviti je treba:</a:t>
            </a:r>
          </a:p>
          <a:p>
            <a:pPr lvl="1">
              <a:buFont typeface="Courier New" pitchFamily="49" charset="0"/>
              <a:buChar char="o"/>
              <a:tabLst>
                <a:tab pos="2243138" algn="l"/>
              </a:tabLst>
            </a:pPr>
            <a:r>
              <a:rPr lang="sl-SI" b="1" dirty="0" smtClean="0">
                <a:solidFill>
                  <a:schemeClr val="accent1"/>
                </a:solidFill>
              </a:rPr>
              <a:t>d</a:t>
            </a:r>
            <a:r>
              <a:rPr lang="sl-SI" dirty="0" smtClean="0"/>
              <a:t>ostopnost</a:t>
            </a:r>
          </a:p>
          <a:p>
            <a:pPr lvl="1">
              <a:buFont typeface="Courier New" pitchFamily="49" charset="0"/>
              <a:buChar char="o"/>
              <a:tabLst>
                <a:tab pos="2243138" algn="l"/>
              </a:tabLst>
            </a:pPr>
            <a:r>
              <a:rPr lang="sl-SI" sz="2400" b="1" dirty="0" smtClean="0">
                <a:solidFill>
                  <a:srgbClr val="0070C0"/>
                </a:solidFill>
              </a:rPr>
              <a:t>u</a:t>
            </a:r>
            <a:r>
              <a:rPr lang="sl-SI" sz="2400" dirty="0" smtClean="0"/>
              <a:t>porabnost </a:t>
            </a:r>
          </a:p>
          <a:p>
            <a:pPr lvl="1">
              <a:buFont typeface="Courier New" pitchFamily="49" charset="0"/>
              <a:buChar char="o"/>
              <a:tabLst>
                <a:tab pos="2243138" algn="l"/>
              </a:tabLst>
            </a:pPr>
            <a:r>
              <a:rPr lang="sl-SI" sz="2400" b="1" dirty="0" smtClean="0">
                <a:solidFill>
                  <a:srgbClr val="0070C0"/>
                </a:solidFill>
              </a:rPr>
              <a:t>c</a:t>
            </a:r>
            <a:r>
              <a:rPr lang="sl-SI" sz="2400" dirty="0" smtClean="0"/>
              <a:t>elovitost</a:t>
            </a:r>
          </a:p>
          <a:p>
            <a:pPr lvl="1">
              <a:buFont typeface="Courier New" pitchFamily="49" charset="0"/>
              <a:buChar char="o"/>
              <a:tabLst>
                <a:tab pos="2243138" algn="l"/>
              </a:tabLst>
            </a:pPr>
            <a:r>
              <a:rPr lang="sl-SI" sz="2400" b="1" dirty="0" smtClean="0">
                <a:solidFill>
                  <a:srgbClr val="0070C0"/>
                </a:solidFill>
              </a:rPr>
              <a:t>a</a:t>
            </a:r>
            <a:r>
              <a:rPr lang="sl-SI" sz="2400" dirty="0" smtClean="0"/>
              <a:t>vtentičnost</a:t>
            </a:r>
          </a:p>
          <a:p>
            <a:pPr lvl="1">
              <a:buFont typeface="Courier New" pitchFamily="49" charset="0"/>
              <a:buChar char="o"/>
              <a:tabLst>
                <a:tab pos="2243138" algn="l"/>
              </a:tabLst>
            </a:pPr>
            <a:r>
              <a:rPr lang="sl-SI" sz="2400" b="1" dirty="0" smtClean="0">
                <a:solidFill>
                  <a:srgbClr val="0070C0"/>
                </a:solidFill>
              </a:rPr>
              <a:t>t</a:t>
            </a:r>
            <a:r>
              <a:rPr lang="sl-SI" sz="2400" dirty="0" smtClean="0"/>
              <a:t>rajnost</a:t>
            </a:r>
          </a:p>
        </p:txBody>
      </p:sp>
      <p:sp>
        <p:nvSpPr>
          <p:cNvPr id="8" name="Desni zaviti oklepaj 7"/>
          <p:cNvSpPr/>
          <p:nvPr/>
        </p:nvSpPr>
        <p:spPr>
          <a:xfrm>
            <a:off x="3563888" y="3645024"/>
            <a:ext cx="216024" cy="20882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4144488" y="4149080"/>
            <a:ext cx="454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NAČELA </a:t>
            </a:r>
          </a:p>
          <a:p>
            <a:pPr algn="ctr"/>
            <a:r>
              <a:rPr lang="sl-SI" sz="2000" dirty="0" smtClean="0"/>
              <a:t>varne dolgoročne hrambe digitalnega gradiva</a:t>
            </a:r>
            <a:endParaRPr lang="sl-SI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5688632" cy="1142639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Tveganja pri dolgoročni hrambi digitalnega gradiva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240" cy="4165519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  <a:buNone/>
            </a:pPr>
            <a:r>
              <a:rPr lang="sl-SI" sz="2400" dirty="0" smtClean="0"/>
              <a:t>Povezana so z: </a:t>
            </a:r>
          </a:p>
          <a:p>
            <a:pPr>
              <a:spcAft>
                <a:spcPts val="0"/>
              </a:spcAft>
            </a:pPr>
            <a:r>
              <a:rPr lang="sl-SI" sz="2000" b="1" dirty="0" smtClean="0">
                <a:solidFill>
                  <a:schemeClr val="accent1"/>
                </a:solidFill>
              </a:rPr>
              <a:t>nosilci zapisa</a:t>
            </a:r>
            <a:r>
              <a:rPr lang="sl-SI" sz="2000" dirty="0" smtClean="0"/>
              <a:t>: </a:t>
            </a:r>
          </a:p>
          <a:p>
            <a:pPr lvl="1">
              <a:spcAft>
                <a:spcPts val="0"/>
              </a:spcAft>
            </a:pPr>
            <a:r>
              <a:rPr lang="sl-SI" sz="2000" dirty="0" smtClean="0"/>
              <a:t>izguba ali poškodovanje</a:t>
            </a:r>
          </a:p>
          <a:p>
            <a:pPr lvl="1">
              <a:spcAft>
                <a:spcPts val="0"/>
              </a:spcAft>
            </a:pPr>
            <a:r>
              <a:rPr lang="sl-SI" sz="2000" dirty="0" smtClean="0"/>
              <a:t>propadanje, zastarevanje ( pogoji hranjenja, omejena življenjska doba) </a:t>
            </a:r>
          </a:p>
          <a:p>
            <a:pPr>
              <a:spcAft>
                <a:spcPts val="0"/>
              </a:spcAft>
            </a:pPr>
            <a:r>
              <a:rPr lang="sl-SI" sz="2000" b="1" dirty="0" smtClean="0">
                <a:solidFill>
                  <a:schemeClr val="accent1"/>
                </a:solidFill>
              </a:rPr>
              <a:t>obliko zapisa </a:t>
            </a:r>
            <a:r>
              <a:rPr lang="sl-SI" sz="2000" dirty="0" smtClean="0"/>
              <a:t>(formati): zastaranje, nove različice programske opreme</a:t>
            </a:r>
          </a:p>
          <a:p>
            <a:pPr>
              <a:spcAft>
                <a:spcPts val="0"/>
              </a:spcAft>
            </a:pPr>
            <a:r>
              <a:rPr lang="sl-SI" sz="2000" b="1" dirty="0" smtClean="0">
                <a:solidFill>
                  <a:schemeClr val="accent1"/>
                </a:solidFill>
              </a:rPr>
              <a:t>iskanjem, razumevanjem </a:t>
            </a:r>
            <a:r>
              <a:rPr lang="sl-SI" sz="2000" dirty="0" smtClean="0"/>
              <a:t>gradiva (metapodatki!)</a:t>
            </a:r>
          </a:p>
          <a:p>
            <a:pPr>
              <a:spcAft>
                <a:spcPts val="0"/>
              </a:spcAft>
            </a:pPr>
            <a:r>
              <a:rPr lang="sl-SI" sz="2000" b="1" dirty="0" smtClean="0">
                <a:solidFill>
                  <a:schemeClr val="accent1"/>
                </a:solidFill>
              </a:rPr>
              <a:t>dokazovanjem</a:t>
            </a:r>
            <a:r>
              <a:rPr lang="sl-SI" sz="2000" dirty="0" smtClean="0"/>
              <a:t> verodostojnosti gradiva</a:t>
            </a:r>
          </a:p>
          <a:p>
            <a:pPr>
              <a:spcAft>
                <a:spcPts val="0"/>
              </a:spcAft>
            </a:pPr>
            <a:r>
              <a:rPr lang="sl-SI" sz="2000" dirty="0" smtClean="0"/>
              <a:t>….</a:t>
            </a:r>
          </a:p>
          <a:p>
            <a:pPr lvl="1">
              <a:spcBef>
                <a:spcPts val="300"/>
              </a:spcBef>
            </a:pPr>
            <a:endParaRPr lang="sl-SI" sz="2000" dirty="0" smtClean="0"/>
          </a:p>
          <a:p>
            <a:pPr lvl="1">
              <a:spcBef>
                <a:spcPts val="300"/>
              </a:spcBef>
            </a:pPr>
            <a:endParaRPr lang="sl-SI" sz="2000" dirty="0" smtClean="0"/>
          </a:p>
          <a:p>
            <a:pPr lvl="1">
              <a:spcBef>
                <a:spcPts val="300"/>
              </a:spcBef>
            </a:pPr>
            <a:endParaRPr lang="sl-SI" sz="2000" dirty="0" smtClean="0"/>
          </a:p>
          <a:p>
            <a:pPr>
              <a:spcBef>
                <a:spcPts val="300"/>
              </a:spcBef>
            </a:pPr>
            <a:endParaRPr lang="sl-SI" sz="2800" dirty="0" smtClean="0"/>
          </a:p>
        </p:txBody>
      </p:sp>
      <p:sp>
        <p:nvSpPr>
          <p:cNvPr id="8" name="Ograda vsebine 2"/>
          <p:cNvSpPr txBox="1">
            <a:spLocks/>
          </p:cNvSpPr>
          <p:nvPr/>
        </p:nvSpPr>
        <p:spPr>
          <a:xfrm>
            <a:off x="323528" y="4486129"/>
            <a:ext cx="4042792" cy="15841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0000" tIns="45000" rIns="90000" bIns="45000" anchor="t"/>
          <a:lstStyle/>
          <a:p>
            <a:pPr marL="432000" marR="0" lvl="0" indent="-3240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SzPct val="45000"/>
              <a:tabLst/>
              <a:defRPr/>
            </a:pPr>
            <a:r>
              <a:rPr lang="sl-SI" sz="2000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Zato moramo…..</a:t>
            </a: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  <a:p>
            <a:pPr marL="889000" lvl="1" indent="-534988" hangingPunct="0">
              <a:spcAft>
                <a:spcPts val="1200"/>
              </a:spcAft>
              <a:buSzPct val="45000"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identificirati 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18"/>
                <a:ea typeface="ＭＳ Ｐゴシック" pitchFamily="2"/>
                <a:cs typeface="ＭＳ Ｐゴシック" pitchFamily="2"/>
              </a:rPr>
              <a:t>nevarnosti (grožnje) </a:t>
            </a:r>
          </a:p>
          <a:p>
            <a:pPr marL="889000" lvl="1" indent="-534988" hangingPunct="0">
              <a:spcAft>
                <a:spcPts val="1200"/>
              </a:spcAft>
              <a:buSzPct val="45000"/>
            </a:pPr>
            <a:r>
              <a:rPr lang="sl-SI" sz="2000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p</a:t>
            </a:r>
            <a:r>
              <a:rPr kumimoji="0" lang="sl-SI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repoznati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 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18"/>
                <a:ea typeface="ＭＳ Ｐゴシック" pitchFamily="2"/>
                <a:cs typeface="ＭＳ Ｐゴシック" pitchFamily="2"/>
              </a:rPr>
              <a:t>ranljivosti</a:t>
            </a:r>
          </a:p>
        </p:txBody>
      </p:sp>
      <p:sp>
        <p:nvSpPr>
          <p:cNvPr id="9" name="Ograda vsebine 2"/>
          <p:cNvSpPr txBox="1">
            <a:spLocks/>
          </p:cNvSpPr>
          <p:nvPr/>
        </p:nvSpPr>
        <p:spPr>
          <a:xfrm>
            <a:off x="4716016" y="4486128"/>
            <a:ext cx="4186808" cy="15841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0000" tIns="45000" rIns="90000" bIns="45000" anchor="t"/>
          <a:lstStyle/>
          <a:p>
            <a:pPr marL="432000" indent="-324000" hangingPunct="0">
              <a:spcAft>
                <a:spcPts val="1417"/>
              </a:spcAft>
              <a:buSzPct val="45000"/>
            </a:pPr>
            <a:r>
              <a:rPr lang="sl-SI" sz="2000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…in oceniti stopnjo tveganja</a:t>
            </a:r>
          </a:p>
          <a:p>
            <a:pPr marL="358775" lvl="1" indent="-4763" hangingPunct="0">
              <a:spcAft>
                <a:spcPts val="1200"/>
              </a:spcAft>
              <a:buSzPct val="45000"/>
              <a:tabLst>
                <a:tab pos="265113" algn="l"/>
                <a:tab pos="722313" algn="l"/>
              </a:tabLst>
            </a:pPr>
            <a:r>
              <a:rPr lang="sl-SI" sz="2000" b="1" dirty="0" smtClean="0">
                <a:solidFill>
                  <a:srgbClr val="0070C0"/>
                </a:solidFill>
                <a:latin typeface="Calibri" pitchFamily="18"/>
                <a:ea typeface="ＭＳ Ｐゴシック" pitchFamily="2"/>
                <a:cs typeface="ＭＳ Ｐゴシック" pitchFamily="2"/>
              </a:rPr>
              <a:t>verjetnost, </a:t>
            </a:r>
            <a:r>
              <a:rPr lang="sl-SI" sz="2000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da se bo grožnja   uresničila (nevarnost </a:t>
            </a:r>
            <a:r>
              <a:rPr lang="sl-SI" sz="2000" dirty="0" err="1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vs</a:t>
            </a:r>
            <a:r>
              <a:rPr lang="sl-SI" sz="2000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. ranljivost) in kakšna </a:t>
            </a:r>
            <a:r>
              <a:rPr lang="sl-SI" sz="2000" b="1" dirty="0" smtClean="0">
                <a:solidFill>
                  <a:srgbClr val="0070C0"/>
                </a:solidFill>
                <a:latin typeface="Calibri" pitchFamily="18"/>
                <a:ea typeface="ＭＳ Ｐゴシック" pitchFamily="2"/>
                <a:cs typeface="ＭＳ Ｐゴシック" pitchFamily="2"/>
              </a:rPr>
              <a:t>škoda</a:t>
            </a:r>
            <a:r>
              <a:rPr lang="sl-SI" sz="2000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 bi pri tem nastala.</a:t>
            </a:r>
          </a:p>
        </p:txBody>
      </p:sp>
      <p:sp>
        <p:nvSpPr>
          <p:cNvPr id="10" name="Desna puščica 9"/>
          <p:cNvSpPr/>
          <p:nvPr/>
        </p:nvSpPr>
        <p:spPr>
          <a:xfrm>
            <a:off x="4294312" y="5062193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1638795" y="5998296"/>
            <a:ext cx="616329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1"/>
                </a:solidFill>
              </a:rPr>
              <a:t>..ter uvesti organizacijske in  tehnološke ukrepe za doseganje načel varne digitalne hrambe!</a:t>
            </a:r>
            <a:endParaRPr lang="sl-SI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solidFill>
                  <a:srgbClr val="0070C0"/>
                </a:solidFill>
              </a:rPr>
              <a:t>Zajem in hramba</a:t>
            </a:r>
            <a:endParaRPr lang="sl-SI" sz="36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06930"/>
            <a:ext cx="8507288" cy="4119233"/>
          </a:xfrm>
        </p:spPr>
        <p:txBody>
          <a:bodyPr/>
          <a:lstStyle/>
          <a:p>
            <a:pPr>
              <a:buNone/>
            </a:pPr>
            <a:r>
              <a:rPr lang="sl-SI" sz="2400" dirty="0" smtClean="0"/>
              <a:t>Pri gradivu v digitalni obliki sta </a:t>
            </a:r>
            <a:r>
              <a:rPr lang="sl-SI" sz="2400" dirty="0" smtClean="0">
                <a:solidFill>
                  <a:srgbClr val="0070C0"/>
                </a:solidFill>
              </a:rPr>
              <a:t>pomembna</a:t>
            </a:r>
          </a:p>
          <a:p>
            <a:r>
              <a:rPr lang="sl-SI" sz="2400" dirty="0" smtClean="0">
                <a:solidFill>
                  <a:srgbClr val="0070C0"/>
                </a:solidFill>
              </a:rPr>
              <a:t>Zajem: </a:t>
            </a:r>
            <a:r>
              <a:rPr lang="sl-SI" sz="2400" dirty="0" smtClean="0"/>
              <a:t>uvoz gradiva in metapodatkov v informacijski sistem</a:t>
            </a:r>
          </a:p>
          <a:p>
            <a:pPr>
              <a:buNone/>
            </a:pPr>
            <a:r>
              <a:rPr lang="sl-SI" sz="2400" dirty="0" smtClean="0">
                <a:solidFill>
                  <a:srgbClr val="0070C0"/>
                </a:solidFill>
              </a:rPr>
              <a:t>	</a:t>
            </a:r>
            <a:r>
              <a:rPr lang="sl-SI" sz="2000" i="1" dirty="0" smtClean="0"/>
              <a:t>pomembno: kako zapis nastane in kako ga spreminjamo</a:t>
            </a:r>
            <a:endParaRPr lang="sl-SI" sz="2400" i="1" dirty="0" smtClean="0"/>
          </a:p>
          <a:p>
            <a:r>
              <a:rPr lang="sl-SI" sz="2400" smtClean="0">
                <a:solidFill>
                  <a:srgbClr val="0070C0"/>
                </a:solidFill>
              </a:rPr>
              <a:t>Hramba</a:t>
            </a: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	</a:t>
            </a:r>
            <a:r>
              <a:rPr lang="sl-SI" sz="2000" i="1" dirty="0" smtClean="0"/>
              <a:t>pomembno: kje ga hranimo, kakšne medije uporabljamo, redno preverjamo ali je gradivo še berljivo in uporabno, 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92638" y="424904"/>
            <a:ext cx="5688632" cy="1142639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Instrumenti za zagotavljanje varstva digitalnega gradiva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46792"/>
            <a:ext cx="8229240" cy="4064911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buClr>
                <a:srgbClr val="0070C0"/>
              </a:buClr>
            </a:pPr>
            <a:r>
              <a:rPr lang="sl-SI" sz="2400" b="1" dirty="0" smtClean="0">
                <a:solidFill>
                  <a:srgbClr val="0070C0"/>
                </a:solidFill>
              </a:rPr>
              <a:t>Notranja pravila</a:t>
            </a:r>
            <a:r>
              <a:rPr lang="sl-SI" sz="2400" dirty="0" smtClean="0">
                <a:solidFill>
                  <a:srgbClr val="0070C0"/>
                </a:solidFill>
              </a:rPr>
              <a:t> </a:t>
            </a:r>
            <a:r>
              <a:rPr lang="sl-SI" sz="2400" dirty="0" smtClean="0"/>
              <a:t>za zajem in digitalno hrambo </a:t>
            </a:r>
          </a:p>
          <a:p>
            <a:pPr>
              <a:lnSpc>
                <a:spcPct val="124000"/>
              </a:lnSpc>
              <a:spcBef>
                <a:spcPts val="0"/>
              </a:spcBef>
              <a:buClr>
                <a:srgbClr val="0070C0"/>
              </a:buClr>
            </a:pPr>
            <a:r>
              <a:rPr lang="sl-SI" sz="2400" b="1" dirty="0" smtClean="0">
                <a:solidFill>
                  <a:srgbClr val="0070C0"/>
                </a:solidFill>
              </a:rPr>
              <a:t>Registracija</a:t>
            </a:r>
            <a:r>
              <a:rPr lang="sl-SI" sz="2400" dirty="0" smtClean="0"/>
              <a:t> ponudnikov opreme in storitev</a:t>
            </a:r>
          </a:p>
          <a:p>
            <a:pPr>
              <a:lnSpc>
                <a:spcPct val="124000"/>
              </a:lnSpc>
              <a:spcBef>
                <a:spcPts val="0"/>
              </a:spcBef>
              <a:buClr>
                <a:srgbClr val="0070C0"/>
              </a:buClr>
            </a:pPr>
            <a:r>
              <a:rPr lang="sl-SI" sz="2400" strike="sngStrike" dirty="0" smtClean="0">
                <a:solidFill>
                  <a:schemeClr val="bg2">
                    <a:lumMod val="75000"/>
                  </a:schemeClr>
                </a:solidFill>
              </a:rPr>
              <a:t>Akreditacija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0070C0"/>
                </a:solidFill>
              </a:rPr>
              <a:t>Certifikacija</a:t>
            </a:r>
            <a:r>
              <a:rPr lang="sl-SI" sz="2400" dirty="0" smtClean="0"/>
              <a:t> opreme (programske in strojne)</a:t>
            </a:r>
            <a:endParaRPr lang="sl-SI" sz="2400" dirty="0" smtClean="0">
              <a:solidFill>
                <a:srgbClr val="0070C0"/>
              </a:solidFill>
            </a:endParaRPr>
          </a:p>
          <a:p>
            <a:pPr>
              <a:lnSpc>
                <a:spcPct val="124000"/>
              </a:lnSpc>
              <a:spcBef>
                <a:spcPts val="0"/>
              </a:spcBef>
              <a:buClr>
                <a:srgbClr val="0070C0"/>
              </a:buClr>
            </a:pPr>
            <a:r>
              <a:rPr lang="sl-SI" sz="2400" strike="sngStrike" dirty="0" smtClean="0">
                <a:solidFill>
                  <a:schemeClr val="bg2">
                    <a:lumMod val="75000"/>
                  </a:schemeClr>
                </a:solidFill>
              </a:rPr>
              <a:t>Akreditacija</a:t>
            </a:r>
            <a:r>
              <a:rPr lang="sl-SI" sz="2400" dirty="0" smtClean="0"/>
              <a:t> </a:t>
            </a:r>
            <a:r>
              <a:rPr lang="sl-SI" sz="2400" b="1" dirty="0" smtClean="0">
                <a:solidFill>
                  <a:srgbClr val="0070C0"/>
                </a:solidFill>
              </a:rPr>
              <a:t>Certifikacija</a:t>
            </a:r>
            <a:r>
              <a:rPr lang="sl-SI" sz="2400" dirty="0" smtClean="0"/>
              <a:t> storitev</a:t>
            </a:r>
          </a:p>
          <a:p>
            <a:pPr>
              <a:lnSpc>
                <a:spcPct val="124000"/>
              </a:lnSpc>
              <a:spcBef>
                <a:spcPts val="0"/>
              </a:spcBef>
              <a:buClr>
                <a:srgbClr val="0070C0"/>
              </a:buClr>
              <a:tabLst>
                <a:tab pos="446088" algn="l"/>
              </a:tabLst>
            </a:pPr>
            <a:r>
              <a:rPr lang="sl-SI" sz="2400" b="1" dirty="0" smtClean="0">
                <a:solidFill>
                  <a:srgbClr val="0070C0"/>
                </a:solidFill>
              </a:rPr>
              <a:t>Usposobljenost</a:t>
            </a:r>
            <a:r>
              <a:rPr lang="sl-SI" sz="2400" dirty="0" smtClean="0"/>
              <a:t> zaposlenih pri javnopravnih osebah in ponudnikih storitev </a:t>
            </a:r>
          </a:p>
          <a:p>
            <a:pPr>
              <a:lnSpc>
                <a:spcPct val="124000"/>
              </a:lnSpc>
              <a:spcBef>
                <a:spcPts val="0"/>
              </a:spcBef>
              <a:buClr>
                <a:srgbClr val="0070C0"/>
              </a:buClr>
              <a:buNone/>
              <a:tabLst>
                <a:tab pos="446088" algn="l"/>
              </a:tabLst>
            </a:pPr>
            <a:r>
              <a:rPr lang="sl-SI" sz="2400" b="1" dirty="0" smtClean="0">
                <a:solidFill>
                  <a:srgbClr val="0070C0"/>
                </a:solidFill>
              </a:rPr>
              <a:t>Predpis, ki podrobneje ureja naštete instrumente:</a:t>
            </a:r>
          </a:p>
          <a:p>
            <a:pPr>
              <a:lnSpc>
                <a:spcPct val="124000"/>
              </a:lnSpc>
              <a:spcBef>
                <a:spcPts val="0"/>
              </a:spcBef>
              <a:buClr>
                <a:srgbClr val="0070C0"/>
              </a:buClr>
              <a:tabLst>
                <a:tab pos="446088" algn="l"/>
              </a:tabLst>
            </a:pPr>
            <a:r>
              <a:rPr lang="sl-SI" sz="2400" b="1" dirty="0" smtClean="0">
                <a:solidFill>
                  <a:srgbClr val="0070C0"/>
                </a:solidFill>
              </a:rPr>
              <a:t>E</a:t>
            </a:r>
            <a:r>
              <a:rPr lang="sl-SI" sz="2400" dirty="0" smtClean="0"/>
              <a:t>notne </a:t>
            </a:r>
            <a:r>
              <a:rPr lang="sl-SI" sz="2400" b="1" dirty="0" smtClean="0">
                <a:solidFill>
                  <a:srgbClr val="0070C0"/>
                </a:solidFill>
              </a:rPr>
              <a:t>T</a:t>
            </a:r>
            <a:r>
              <a:rPr lang="sl-SI" sz="2400" dirty="0" smtClean="0"/>
              <a:t>ehnološke </a:t>
            </a:r>
            <a:r>
              <a:rPr lang="sl-SI" sz="2400" b="1" dirty="0" smtClean="0">
                <a:solidFill>
                  <a:srgbClr val="0070C0"/>
                </a:solidFill>
              </a:rPr>
              <a:t>Z</a:t>
            </a:r>
            <a:r>
              <a:rPr lang="sl-SI" sz="2400" dirty="0" smtClean="0"/>
              <a:t>ahteve  (</a:t>
            </a:r>
            <a:r>
              <a:rPr lang="sl-SI" sz="2400" b="1" dirty="0" smtClean="0">
                <a:solidFill>
                  <a:srgbClr val="0070C0"/>
                </a:solidFill>
              </a:rPr>
              <a:t>ETZ</a:t>
            </a:r>
            <a:r>
              <a:rPr lang="sl-SI" sz="2400" dirty="0" smtClean="0"/>
              <a:t>)</a:t>
            </a:r>
          </a:p>
          <a:p>
            <a:pPr>
              <a:spcAft>
                <a:spcPts val="1200"/>
              </a:spcAft>
              <a:buClr>
                <a:srgbClr val="0070C0"/>
              </a:buClr>
              <a:tabLst>
                <a:tab pos="446088" algn="l"/>
              </a:tabLst>
            </a:pPr>
            <a:endParaRPr lang="sl-SI" sz="2400" dirty="0" smtClean="0"/>
          </a:p>
          <a:p>
            <a:pPr>
              <a:buClr>
                <a:srgbClr val="0070C0"/>
              </a:buClr>
              <a:buNone/>
              <a:tabLst>
                <a:tab pos="446088" algn="l"/>
              </a:tabLst>
            </a:pPr>
            <a:endParaRPr lang="sl-SI" sz="2400" dirty="0" smtClean="0"/>
          </a:p>
          <a:p>
            <a:pPr>
              <a:buNone/>
            </a:pPr>
            <a:endParaRPr lang="sl-SI" sz="2400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560" y="5661248"/>
            <a:ext cx="8208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400" b="1" dirty="0"/>
              <a:t>Objava</a:t>
            </a:r>
            <a:r>
              <a:rPr lang="sl-SI" sz="1400" dirty="0"/>
              <a:t>: </a:t>
            </a:r>
            <a:r>
              <a:rPr lang="sl-SI" sz="1400" dirty="0" smtClean="0">
                <a:hlinkClick r:id="rId3"/>
              </a:rPr>
              <a:t>http://www.arhiv.gov.si/si/zakonodaja_in_dokumenti/predpisi_s_podrocja_arhivske_dejavnosti_v_sloveniji/</a:t>
            </a:r>
            <a:r>
              <a:rPr lang="sl-SI" sz="1400" dirty="0" smtClean="0"/>
              <a:t>  </a:t>
            </a:r>
            <a:endParaRPr lang="sl-SI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717204"/>
            <a:ext cx="5688632" cy="720080"/>
          </a:xfrm>
        </p:spPr>
        <p:txBody>
          <a:bodyPr/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Osnovno o notranjih pravilih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3138" y="1700808"/>
            <a:ext cx="8229600" cy="442535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l-SI" sz="2600" dirty="0" smtClean="0"/>
              <a:t>Notranja pravila so </a:t>
            </a:r>
            <a:r>
              <a:rPr lang="sl-SI" sz="2600" b="1" dirty="0" smtClean="0">
                <a:solidFill>
                  <a:srgbClr val="0070C0"/>
                </a:solidFill>
              </a:rPr>
              <a:t>interni pravni akt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l-SI" sz="2600" dirty="0" smtClean="0"/>
              <a:t>Urejajo in opisujejo </a:t>
            </a:r>
            <a:r>
              <a:rPr lang="sl-SI" sz="2600" b="1" dirty="0" smtClean="0">
                <a:solidFill>
                  <a:srgbClr val="0070C0"/>
                </a:solidFill>
              </a:rPr>
              <a:t>zajem in hrambo gradiva v digitalni obliki </a:t>
            </a:r>
            <a:r>
              <a:rPr lang="sl-SI" sz="2600" dirty="0" smtClean="0"/>
              <a:t>(opisujejo procese/postopke, opremo, ukrepe s področja informacijske varnosti in upravljanja z </a:t>
            </a:r>
            <a:r>
              <a:rPr lang="sl-SI" sz="2600" dirty="0" err="1" smtClean="0"/>
              <a:t>inf.infrastrukturo</a:t>
            </a:r>
            <a:r>
              <a:rPr lang="sl-SI" sz="2600" dirty="0" smtClean="0"/>
              <a:t>).</a:t>
            </a:r>
          </a:p>
          <a:p>
            <a:pPr>
              <a:spcAft>
                <a:spcPts val="600"/>
              </a:spcAft>
            </a:pPr>
            <a:endParaRPr lang="sl-SI" sz="2000" dirty="0" smtClean="0"/>
          </a:p>
          <a:p>
            <a:pPr>
              <a:spcAft>
                <a:spcPts val="600"/>
              </a:spcAft>
            </a:pPr>
            <a:endParaRPr lang="sl-SI" sz="1800" dirty="0" smtClean="0"/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sl-SI" sz="2400" dirty="0" smtClean="0"/>
              <a:t>Odgovarjajo na naslednja vprašanja:</a:t>
            </a:r>
          </a:p>
          <a:p>
            <a:pPr lvl="1">
              <a:lnSpc>
                <a:spcPct val="124000"/>
              </a:lnSpc>
              <a:spcBef>
                <a:spcPts val="0"/>
              </a:spcBef>
            </a:pPr>
            <a:r>
              <a:rPr lang="sl-SI" sz="2000" dirty="0" smtClean="0"/>
              <a:t>Katera delovna mesta oz. osebe so odgovorne za pravilno izvajanje posameznih aktivnosti v okviru delovnih procesov/postopkov?</a:t>
            </a:r>
          </a:p>
          <a:p>
            <a:pPr lvl="1">
              <a:lnSpc>
                <a:spcPct val="124000"/>
              </a:lnSpc>
              <a:spcBef>
                <a:spcPts val="0"/>
              </a:spcBef>
            </a:pPr>
            <a:r>
              <a:rPr lang="sl-SI" sz="2000" dirty="0" smtClean="0"/>
              <a:t>Kaj je pravilno izvajanje delovnih procesov/postopkov?</a:t>
            </a:r>
          </a:p>
          <a:p>
            <a:pPr lvl="1">
              <a:lnSpc>
                <a:spcPct val="124000"/>
              </a:lnSpc>
              <a:spcBef>
                <a:spcPts val="0"/>
              </a:spcBef>
            </a:pPr>
            <a:r>
              <a:rPr lang="sl-SI" sz="2000" dirty="0" smtClean="0"/>
              <a:t>Na kakšen način je treba dokumentirati izvajanje delovnih procesov/postopkov?</a:t>
            </a:r>
          </a:p>
          <a:p>
            <a:pPr lvl="1">
              <a:lnSpc>
                <a:spcPct val="124000"/>
              </a:lnSpc>
              <a:spcBef>
                <a:spcPts val="0"/>
              </a:spcBef>
            </a:pPr>
            <a:r>
              <a:rPr lang="sl-SI" sz="2000" dirty="0" smtClean="0"/>
              <a:t>Katero opremo uporabljamo pri teh postopkih?</a:t>
            </a:r>
            <a:endParaRPr lang="sl-SI" sz="1800" dirty="0" smtClean="0"/>
          </a:p>
          <a:p>
            <a:pPr>
              <a:buNone/>
            </a:pPr>
            <a:endParaRPr lang="sl-SI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Obveznosti  javnopravnih oseb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  <a:tabLst>
                <a:tab pos="88900" algn="l"/>
              </a:tabLst>
            </a:pPr>
            <a:r>
              <a:rPr lang="sl-SI" sz="2400" dirty="0" smtClean="0"/>
              <a:t>Javnopravna oseba oz. ustvarjalec javnega arhivskega  gradiva ima v skladu z določbami ZVDAGA </a:t>
            </a:r>
            <a:r>
              <a:rPr lang="sl-SI" sz="2400" dirty="0" smtClean="0">
                <a:solidFill>
                  <a:srgbClr val="0070C0"/>
                </a:solidFill>
              </a:rPr>
              <a:t>glede varstva digitalnega gradiva</a:t>
            </a:r>
            <a:r>
              <a:rPr lang="sl-SI" sz="2400" dirty="0" smtClean="0"/>
              <a:t> naslednje </a:t>
            </a:r>
            <a:r>
              <a:rPr lang="sl-SI" sz="2400" dirty="0" smtClean="0">
                <a:solidFill>
                  <a:srgbClr val="0070C0"/>
                </a:solidFill>
              </a:rPr>
              <a:t>obveznosti</a:t>
            </a:r>
            <a:r>
              <a:rPr lang="sl-SI" sz="2400" dirty="0" smtClean="0"/>
              <a:t>:</a:t>
            </a:r>
          </a:p>
          <a:p>
            <a:pPr>
              <a:spcAft>
                <a:spcPts val="300"/>
              </a:spcAft>
            </a:pPr>
            <a:r>
              <a:rPr lang="sl-SI" sz="2200" dirty="0" smtClean="0"/>
              <a:t>mora </a:t>
            </a:r>
            <a:r>
              <a:rPr lang="sl-SI" sz="2200" dirty="0" smtClean="0">
                <a:solidFill>
                  <a:srgbClr val="0070C0"/>
                </a:solidFill>
              </a:rPr>
              <a:t>sprejeti in izvajati notranja pravila</a:t>
            </a:r>
            <a:r>
              <a:rPr lang="sl-SI" sz="2200" dirty="0" smtClean="0"/>
              <a:t>!</a:t>
            </a:r>
          </a:p>
          <a:p>
            <a:pPr>
              <a:spcAft>
                <a:spcPts val="300"/>
              </a:spcAft>
            </a:pPr>
            <a:r>
              <a:rPr lang="sl-SI" sz="2200" dirty="0" smtClean="0">
                <a:solidFill>
                  <a:srgbClr val="0070C0"/>
                </a:solidFill>
              </a:rPr>
              <a:t>spremljati izvajanje notranjih pravil </a:t>
            </a:r>
            <a:r>
              <a:rPr lang="sl-SI" sz="2200" i="1" dirty="0" smtClean="0"/>
              <a:t>(notranje preverjanje in dokumentiranje!)</a:t>
            </a:r>
          </a:p>
          <a:p>
            <a:pPr>
              <a:spcAft>
                <a:spcPts val="300"/>
              </a:spcAft>
            </a:pPr>
            <a:r>
              <a:rPr lang="sl-SI" sz="2200" dirty="0" smtClean="0">
                <a:solidFill>
                  <a:srgbClr val="0070C0"/>
                </a:solidFill>
              </a:rPr>
              <a:t>notranja pravila </a:t>
            </a:r>
            <a:r>
              <a:rPr lang="sl-SI" sz="2200" dirty="0" smtClean="0"/>
              <a:t>mora dati, z izjemo organov državne uprave,</a:t>
            </a:r>
            <a:r>
              <a:rPr lang="sl-SI" sz="2200" dirty="0" smtClean="0">
                <a:solidFill>
                  <a:srgbClr val="0070C0"/>
                </a:solidFill>
              </a:rPr>
              <a:t> v presojo </a:t>
            </a:r>
            <a:r>
              <a:rPr lang="sl-SI" sz="2200" dirty="0" smtClean="0"/>
              <a:t>Arhivu Republike Slovenije</a:t>
            </a:r>
          </a:p>
          <a:p>
            <a:pPr>
              <a:spcAft>
                <a:spcPts val="300"/>
              </a:spcAft>
            </a:pPr>
            <a:r>
              <a:rPr lang="sl-SI" sz="2200" dirty="0" smtClean="0"/>
              <a:t>za varstvo arhivskega gradiva mora najemati le </a:t>
            </a:r>
            <a:r>
              <a:rPr lang="sl-SI" sz="2200" dirty="0" smtClean="0">
                <a:solidFill>
                  <a:srgbClr val="0070C0"/>
                </a:solidFill>
              </a:rPr>
              <a:t>certificirane storitve</a:t>
            </a:r>
            <a:r>
              <a:rPr lang="sl-SI" sz="2200" dirty="0" smtClean="0"/>
              <a:t>.</a:t>
            </a:r>
          </a:p>
          <a:p>
            <a:pPr>
              <a:spcAft>
                <a:spcPts val="300"/>
              </a:spcAft>
              <a:buNone/>
            </a:pPr>
            <a:r>
              <a:rPr lang="sl-SI" sz="2200" dirty="0" smtClean="0"/>
              <a:t>	Ob tem je </a:t>
            </a:r>
            <a:r>
              <a:rPr lang="sl-SI" sz="2200" dirty="0" smtClean="0">
                <a:solidFill>
                  <a:srgbClr val="0070C0"/>
                </a:solidFill>
              </a:rPr>
              <a:t>priporočljivo</a:t>
            </a:r>
            <a:r>
              <a:rPr lang="sl-SI" sz="2200" dirty="0" smtClean="0"/>
              <a:t>, da uporablja le </a:t>
            </a:r>
            <a:r>
              <a:rPr lang="sl-SI" sz="2200" dirty="0" smtClean="0">
                <a:solidFill>
                  <a:srgbClr val="0070C0"/>
                </a:solidFill>
              </a:rPr>
              <a:t>certificirano programsko in strojno opremo</a:t>
            </a:r>
            <a:r>
              <a:rPr lang="sl-SI" sz="2200" dirty="0" smtClean="0"/>
              <a:t>.</a:t>
            </a:r>
          </a:p>
          <a:p>
            <a:endParaRPr lang="sl-SI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Vrste notranjih pravilih</a:t>
            </a:r>
            <a:endParaRPr lang="sl-SI" sz="36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b="1" dirty="0" smtClean="0">
                <a:solidFill>
                  <a:srgbClr val="0070C0"/>
                </a:solidFill>
              </a:rPr>
              <a:t>Lastna NP </a:t>
            </a:r>
            <a:r>
              <a:rPr lang="sl-SI" sz="2400" dirty="0" smtClean="0"/>
              <a:t>– urejajo zajem in hrambo digitalnega gradiva pravne /fizične osebe</a:t>
            </a:r>
          </a:p>
          <a:p>
            <a:r>
              <a:rPr lang="sl-SI" sz="2400" b="1" dirty="0" smtClean="0">
                <a:solidFill>
                  <a:srgbClr val="0070C0"/>
                </a:solidFill>
              </a:rPr>
              <a:t>NP storitve</a:t>
            </a:r>
            <a:r>
              <a:rPr lang="sl-SI" sz="2400" b="1" dirty="0" smtClean="0"/>
              <a:t> </a:t>
            </a:r>
            <a:r>
              <a:rPr lang="sl-SI" sz="2400" dirty="0" smtClean="0"/>
              <a:t>– urejajo izvajanje storitve ponudnika</a:t>
            </a:r>
          </a:p>
          <a:p>
            <a:r>
              <a:rPr lang="sl-SI" sz="2400" b="1" dirty="0" smtClean="0">
                <a:solidFill>
                  <a:srgbClr val="0070C0"/>
                </a:solidFill>
              </a:rPr>
              <a:t>Vzorčna NP </a:t>
            </a:r>
            <a:r>
              <a:rPr lang="sl-SI" sz="2400" dirty="0" smtClean="0"/>
              <a:t>– lahko nadomestijo lastna NP</a:t>
            </a:r>
          </a:p>
          <a:p>
            <a:pPr>
              <a:buNone/>
            </a:pPr>
            <a:endParaRPr lang="sl-SI" sz="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l-SI" sz="2400" b="1" dirty="0" smtClean="0">
                <a:solidFill>
                  <a:srgbClr val="0070C0"/>
                </a:solidFill>
              </a:rPr>
              <a:t>Pomembno!</a:t>
            </a:r>
          </a:p>
          <a:p>
            <a:r>
              <a:rPr lang="sl-SI" sz="2400" dirty="0" smtClean="0"/>
              <a:t>Tudi kadar javnopravna oseba najema storitev, mora sprejeti lastna NP, s katerimi bo uredila naloge in pristojnosti svojih uslužbencev.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026_si10-cgp-mpe-PREDLOGA-97-2003</Template>
  <TotalTime>333</TotalTime>
  <Words>848</Words>
  <Application>Microsoft Office PowerPoint</Application>
  <PresentationFormat>Diaprojekcija na zaslonu (4:3)</PresentationFormat>
  <Paragraphs>167</Paragraphs>
  <Slides>13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13</vt:i4>
      </vt:variant>
    </vt:vector>
  </HeadingPairs>
  <TitlesOfParts>
    <vt:vector size="22" baseType="lpstr">
      <vt:lpstr>Arial</vt:lpstr>
      <vt:lpstr>ＭＳ Ｐゴシック</vt:lpstr>
      <vt:lpstr>StarSymbol</vt:lpstr>
      <vt:lpstr>Calibri</vt:lpstr>
      <vt:lpstr>Courier New</vt:lpstr>
      <vt:lpstr>Bernard MT Condensed</vt:lpstr>
      <vt:lpstr>Republika</vt:lpstr>
      <vt:lpstr>Načrt po meri</vt:lpstr>
      <vt:lpstr>5_Custom Design</vt:lpstr>
      <vt:lpstr>PowerPointova predstavitev</vt:lpstr>
      <vt:lpstr>Gradivo v digitalni obliki</vt:lpstr>
      <vt:lpstr>Dolgoročna hramba digitalnega gradiva</vt:lpstr>
      <vt:lpstr>Tveganja pri dolgoročni hrambi digitalnega gradiva</vt:lpstr>
      <vt:lpstr>Zajem in hramba</vt:lpstr>
      <vt:lpstr>Instrumenti za zagotavljanje varstva digitalnega gradiva</vt:lpstr>
      <vt:lpstr>Osnovno o notranjih pravilih</vt:lpstr>
      <vt:lpstr>Obveznosti  javnopravnih oseb</vt:lpstr>
      <vt:lpstr>Vrste notranjih pravilih</vt:lpstr>
      <vt:lpstr>Trenutno stanje (1)</vt:lpstr>
      <vt:lpstr>Trenutno stanje (2)</vt:lpstr>
      <vt:lpstr>Ostale informacije na spletni strani Arhiva RS</vt:lpstr>
      <vt:lpstr>Hvala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Darija Plevel</dc:creator>
  <cp:lastModifiedBy>Jože Kranjec</cp:lastModifiedBy>
  <cp:revision>20</cp:revision>
  <dcterms:created xsi:type="dcterms:W3CDTF">2011-06-02T08:33:44Z</dcterms:created>
  <dcterms:modified xsi:type="dcterms:W3CDTF">2015-02-10T11:26:34Z</dcterms:modified>
</cp:coreProperties>
</file>