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8"/>
  </p:notesMasterIdLst>
  <p:sldIdLst>
    <p:sldId id="256" r:id="rId2"/>
    <p:sldId id="264" r:id="rId3"/>
    <p:sldId id="272" r:id="rId4"/>
    <p:sldId id="273" r:id="rId5"/>
    <p:sldId id="271" r:id="rId6"/>
    <p:sldId id="276" r:id="rId7"/>
    <p:sldId id="277" r:id="rId8"/>
    <p:sldId id="278" r:id="rId9"/>
    <p:sldId id="279" r:id="rId10"/>
    <p:sldId id="280" r:id="rId11"/>
    <p:sldId id="287" r:id="rId12"/>
    <p:sldId id="288" r:id="rId13"/>
    <p:sldId id="338" r:id="rId14"/>
    <p:sldId id="339" r:id="rId15"/>
    <p:sldId id="340" r:id="rId16"/>
    <p:sldId id="341" r:id="rId17"/>
    <p:sldId id="342" r:id="rId18"/>
    <p:sldId id="343" r:id="rId19"/>
    <p:sldId id="344" r:id="rId20"/>
    <p:sldId id="345" r:id="rId21"/>
    <p:sldId id="346" r:id="rId22"/>
    <p:sldId id="347" r:id="rId23"/>
    <p:sldId id="348" r:id="rId24"/>
    <p:sldId id="293" r:id="rId25"/>
    <p:sldId id="283" r:id="rId26"/>
    <p:sldId id="284" r:id="rId27"/>
    <p:sldId id="289" r:id="rId28"/>
    <p:sldId id="292" r:id="rId29"/>
    <p:sldId id="334" r:id="rId30"/>
    <p:sldId id="335" r:id="rId31"/>
    <p:sldId id="307" r:id="rId32"/>
    <p:sldId id="299" r:id="rId33"/>
    <p:sldId id="286" r:id="rId34"/>
    <p:sldId id="308" r:id="rId35"/>
    <p:sldId id="337" r:id="rId36"/>
    <p:sldId id="302" r:id="rId37"/>
    <p:sldId id="300" r:id="rId38"/>
    <p:sldId id="303" r:id="rId39"/>
    <p:sldId id="324" r:id="rId40"/>
    <p:sldId id="304" r:id="rId41"/>
    <p:sldId id="306" r:id="rId42"/>
    <p:sldId id="305" r:id="rId43"/>
    <p:sldId id="325" r:id="rId44"/>
    <p:sldId id="326" r:id="rId45"/>
    <p:sldId id="328" r:id="rId46"/>
    <p:sldId id="329" r:id="rId47"/>
    <p:sldId id="294" r:id="rId48"/>
    <p:sldId id="296" r:id="rId49"/>
    <p:sldId id="295" r:id="rId50"/>
    <p:sldId id="323" r:id="rId51"/>
    <p:sldId id="309" r:id="rId52"/>
    <p:sldId id="310" r:id="rId53"/>
    <p:sldId id="327" r:id="rId54"/>
    <p:sldId id="311" r:id="rId55"/>
    <p:sldId id="330" r:id="rId56"/>
    <p:sldId id="312" r:id="rId5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707" autoAdjust="0"/>
  </p:normalViewPr>
  <p:slideViewPr>
    <p:cSldViewPr snapToGrid="0">
      <p:cViewPr varScale="1">
        <p:scale>
          <a:sx n="75" d="100"/>
          <a:sy n="75" d="100"/>
        </p:scale>
        <p:origin x="126" y="54"/>
      </p:cViewPr>
      <p:guideLst>
        <p:guide orient="horz" pos="2160"/>
        <p:guide pos="3840"/>
      </p:guideLst>
    </p:cSldViewPr>
  </p:slideViewPr>
  <p:outlineViewPr>
    <p:cViewPr>
      <p:scale>
        <a:sx n="33" d="100"/>
        <a:sy n="33" d="100"/>
      </p:scale>
      <p:origin x="0" y="-33864"/>
    </p:cViewPr>
  </p:outlineViewPr>
  <p:notesTextViewPr>
    <p:cViewPr>
      <p:scale>
        <a:sx n="1" d="1"/>
        <a:sy n="1" d="1"/>
      </p:scale>
      <p:origin x="0" y="0"/>
    </p:cViewPr>
  </p:notesTextViewPr>
  <p:sorterViewPr>
    <p:cViewPr>
      <p:scale>
        <a:sx n="100" d="100"/>
        <a:sy n="100" d="100"/>
      </p:scale>
      <p:origin x="0" y="-1029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EC22C-54BD-4DB8-B948-2671BCE1F509}"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sl-SI"/>
        </a:p>
      </dgm:t>
    </dgm:pt>
    <dgm:pt modelId="{43600D93-708A-436D-93A9-2CBD92B556DA}">
      <dgm:prSet custT="1"/>
      <dgm:spPr>
        <a:xfrm>
          <a:off x="2035166" y="2657691"/>
          <a:ext cx="1416067" cy="1268296"/>
        </a:xfr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r>
            <a:rPr lang="sl-SI" sz="1100" b="1" dirty="0">
              <a:solidFill>
                <a:sysClr val="windowText" lastClr="000000">
                  <a:hueOff val="0"/>
                  <a:satOff val="0"/>
                  <a:lumOff val="0"/>
                  <a:alphaOff val="0"/>
                </a:sysClr>
              </a:solidFill>
              <a:latin typeface="Calibri"/>
              <a:ea typeface="+mn-ea"/>
              <a:cs typeface="+mn-cs"/>
            </a:rPr>
            <a:t>Pravilnik o šolski dokumentaciji</a:t>
          </a:r>
        </a:p>
      </dgm:t>
    </dgm:pt>
    <dgm:pt modelId="{3CAD1251-28D5-4036-8B77-104C4E6301E8}" type="parTrans" cxnId="{8241EC67-CBBB-431E-87F2-914918B0E32F}">
      <dgm:prSet/>
      <dgm:spPr/>
      <dgm:t>
        <a:bodyPr/>
        <a:lstStyle/>
        <a:p>
          <a:endParaRPr lang="sl-SI"/>
        </a:p>
      </dgm:t>
    </dgm:pt>
    <dgm:pt modelId="{02E0F64C-06E6-4BE3-BFAD-8A39C1D313FE}" type="sibTrans" cxnId="{8241EC67-CBBB-431E-87F2-914918B0E32F}">
      <dgm:prSet/>
      <dgm:spPr/>
      <dgm:t>
        <a:bodyPr/>
        <a:lstStyle/>
        <a:p>
          <a:endParaRPr lang="sl-SI"/>
        </a:p>
      </dgm:t>
    </dgm:pt>
    <dgm:pt modelId="{8202463E-B8E9-47CD-AA01-35FA3C2CDE04}">
      <dgm:prSet custT="1"/>
      <dgm:spPr>
        <a:xfrm>
          <a:off x="1508759" y="1645919"/>
          <a:ext cx="2468880" cy="2468880"/>
        </a:xfrm>
        <a:solidFill>
          <a:schemeClr val="accent1">
            <a:lumMod val="40000"/>
            <a:lumOff val="60000"/>
          </a:schemeClr>
        </a:solidFill>
        <a:ln w="25400" cap="flat" cmpd="sng" algn="ctr">
          <a:solidFill>
            <a:sysClr val="window" lastClr="FFFFFF">
              <a:hueOff val="0"/>
              <a:satOff val="0"/>
              <a:lumOff val="0"/>
              <a:alphaOff val="0"/>
            </a:sysClr>
          </a:solidFill>
          <a:prstDash val="solid"/>
        </a:ln>
        <a:effectLst/>
      </dgm:spPr>
      <dgm:t>
        <a:bodyPr/>
        <a:lstStyle/>
        <a:p>
          <a:r>
            <a:rPr lang="sl-SI" sz="1100" b="1" dirty="0">
              <a:solidFill>
                <a:sysClr val="windowText" lastClr="000000">
                  <a:hueOff val="0"/>
                  <a:satOff val="0"/>
                  <a:lumOff val="0"/>
                  <a:alphaOff val="0"/>
                </a:sysClr>
              </a:solidFill>
              <a:latin typeface="Calibri"/>
              <a:ea typeface="+mn-ea"/>
              <a:cs typeface="+mn-cs"/>
            </a:rPr>
            <a:t>Enotni klasifikacijski načrt za področje vzgoje in izobraževanja</a:t>
          </a:r>
        </a:p>
      </dgm:t>
    </dgm:pt>
    <dgm:pt modelId="{B7E829F9-0A6A-46F8-A6D9-97D042EEC6B6}" type="parTrans" cxnId="{F6BBED19-80AA-4BE4-BFF1-11801938B4D6}">
      <dgm:prSet/>
      <dgm:spPr/>
      <dgm:t>
        <a:bodyPr/>
        <a:lstStyle/>
        <a:p>
          <a:endParaRPr lang="sl-SI"/>
        </a:p>
      </dgm:t>
    </dgm:pt>
    <dgm:pt modelId="{3CB991C9-396C-40A0-B46B-E0C53EB28922}" type="sibTrans" cxnId="{F6BBED19-80AA-4BE4-BFF1-11801938B4D6}">
      <dgm:prSet/>
      <dgm:spPr/>
      <dgm:t>
        <a:bodyPr/>
        <a:lstStyle/>
        <a:p>
          <a:endParaRPr lang="sl-SI"/>
        </a:p>
      </dgm:t>
    </dgm:pt>
    <dgm:pt modelId="{ED1429FC-296C-4A13-BF20-888D69A3CBF4}">
      <dgm:prSet phldrT="[besedilo]" custT="1"/>
      <dgm:spPr>
        <a:xfrm>
          <a:off x="673537" y="0"/>
          <a:ext cx="4114800" cy="4114800"/>
        </a:xfrm>
        <a:solidFill>
          <a:schemeClr val="bg2"/>
        </a:solidFill>
        <a:ln w="25400" cap="flat" cmpd="sng" algn="ctr">
          <a:solidFill>
            <a:schemeClr val="bg2"/>
          </a:solidFill>
          <a:prstDash val="solid"/>
        </a:ln>
        <a:effectLst/>
      </dgm:spPr>
      <dgm:t>
        <a:bodyPr/>
        <a:lstStyle/>
        <a:p>
          <a:r>
            <a:rPr lang="sl-SI" sz="1400" b="1" dirty="0">
              <a:solidFill>
                <a:sysClr val="windowText" lastClr="000000"/>
              </a:solidFill>
              <a:latin typeface="Calibri"/>
              <a:ea typeface="+mn-ea"/>
              <a:cs typeface="+mn-cs"/>
            </a:rPr>
            <a:t>Vsa dokumentacija</a:t>
          </a:r>
        </a:p>
      </dgm:t>
    </dgm:pt>
    <dgm:pt modelId="{A883D440-2AA2-4238-9871-0B9641C07568}" type="sibTrans" cxnId="{7F849E88-5DDF-4F37-91D9-570A1844A594}">
      <dgm:prSet/>
      <dgm:spPr/>
      <dgm:t>
        <a:bodyPr/>
        <a:lstStyle/>
        <a:p>
          <a:endParaRPr lang="sl-SI"/>
        </a:p>
      </dgm:t>
    </dgm:pt>
    <dgm:pt modelId="{B3E6AE7B-02DB-4294-9E24-47F217F5800A}" type="parTrans" cxnId="{7F849E88-5DDF-4F37-91D9-570A1844A594}">
      <dgm:prSet/>
      <dgm:spPr/>
      <dgm:t>
        <a:bodyPr/>
        <a:lstStyle/>
        <a:p>
          <a:endParaRPr lang="sl-SI"/>
        </a:p>
      </dgm:t>
    </dgm:pt>
    <dgm:pt modelId="{685CF41A-7BA1-4E1E-9317-30AB163BDB05}">
      <dgm:prSet custT="1"/>
      <dgm:spPr>
        <a:xfrm>
          <a:off x="1097280" y="822960"/>
          <a:ext cx="3291840" cy="3291840"/>
        </a:xfrm>
        <a:solidFill>
          <a:schemeClr val="accent2">
            <a:lumMod val="20000"/>
            <a:lumOff val="80000"/>
          </a:schemeClr>
        </a:solidFill>
        <a:ln w="25400" cap="flat" cmpd="sng" algn="ctr">
          <a:solidFill>
            <a:sysClr val="window" lastClr="FFFFFF">
              <a:hueOff val="0"/>
              <a:satOff val="0"/>
              <a:lumOff val="0"/>
              <a:alphaOff val="0"/>
            </a:sysClr>
          </a:solidFill>
          <a:prstDash val="solid"/>
        </a:ln>
        <a:effectLst/>
      </dgm:spPr>
      <dgm:t>
        <a:bodyPr/>
        <a:lstStyle/>
        <a:p>
          <a:r>
            <a:rPr lang="sl-SI" sz="1100" b="1" dirty="0">
              <a:solidFill>
                <a:sysClr val="windowText" lastClr="000000">
                  <a:hueOff val="0"/>
                  <a:satOff val="0"/>
                  <a:lumOff val="0"/>
                  <a:alphaOff val="0"/>
                </a:sysClr>
              </a:solidFill>
              <a:latin typeface="Calibri"/>
              <a:ea typeface="+mn-ea"/>
              <a:cs typeface="+mn-cs"/>
            </a:rPr>
            <a:t>Navodila za odbiranje arhivskega gradiva iz dokumentarnega gradiva šole</a:t>
          </a:r>
        </a:p>
      </dgm:t>
    </dgm:pt>
    <dgm:pt modelId="{62984D93-5708-46A2-8B69-C6B104FB0F8E}" type="parTrans" cxnId="{30DB8392-44D1-4428-BB3E-99880F383867}">
      <dgm:prSet/>
      <dgm:spPr/>
      <dgm:t>
        <a:bodyPr/>
        <a:lstStyle/>
        <a:p>
          <a:endParaRPr lang="sl-SI"/>
        </a:p>
      </dgm:t>
    </dgm:pt>
    <dgm:pt modelId="{658D3AF8-C749-45DA-B4C0-6A1D960D9E1D}" type="sibTrans" cxnId="{30DB8392-44D1-4428-BB3E-99880F383867}">
      <dgm:prSet/>
      <dgm:spPr/>
      <dgm:t>
        <a:bodyPr/>
        <a:lstStyle/>
        <a:p>
          <a:endParaRPr lang="sl-SI"/>
        </a:p>
      </dgm:t>
    </dgm:pt>
    <dgm:pt modelId="{AE04E14B-9A00-4280-A16A-314AA38273DB}" type="pres">
      <dgm:prSet presAssocID="{A10EC22C-54BD-4DB8-B948-2671BCE1F509}" presName="Name0" presStyleCnt="0">
        <dgm:presLayoutVars>
          <dgm:chMax val="7"/>
          <dgm:resizeHandles val="exact"/>
        </dgm:presLayoutVars>
      </dgm:prSet>
      <dgm:spPr/>
      <dgm:t>
        <a:bodyPr/>
        <a:lstStyle/>
        <a:p>
          <a:endParaRPr lang="sl-SI"/>
        </a:p>
      </dgm:t>
    </dgm:pt>
    <dgm:pt modelId="{47D8B098-A657-4770-B966-33DAC2E78325}" type="pres">
      <dgm:prSet presAssocID="{A10EC22C-54BD-4DB8-B948-2671BCE1F509}" presName="comp1" presStyleCnt="0"/>
      <dgm:spPr/>
    </dgm:pt>
    <dgm:pt modelId="{B52AD6F8-1700-4A1F-A5C4-5DA2CBACF4CB}" type="pres">
      <dgm:prSet presAssocID="{A10EC22C-54BD-4DB8-B948-2671BCE1F509}" presName="circle1" presStyleLbl="node1" presStyleIdx="0" presStyleCnt="4" custLinFactNeighborX="-298" custLinFactNeighborY="1190"/>
      <dgm:spPr>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sl-SI"/>
        </a:p>
      </dgm:t>
    </dgm:pt>
    <dgm:pt modelId="{64BBBCF1-E988-4EAB-95F8-F2CAB7F73888}" type="pres">
      <dgm:prSet presAssocID="{A10EC22C-54BD-4DB8-B948-2671BCE1F509}" presName="c1text" presStyleLbl="node1" presStyleIdx="0" presStyleCnt="4">
        <dgm:presLayoutVars>
          <dgm:bulletEnabled val="1"/>
        </dgm:presLayoutVars>
      </dgm:prSet>
      <dgm:spPr>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sl-SI"/>
        </a:p>
      </dgm:t>
    </dgm:pt>
    <dgm:pt modelId="{DF12B753-21B6-409B-8D3B-573EC276936C}" type="pres">
      <dgm:prSet presAssocID="{A10EC22C-54BD-4DB8-B948-2671BCE1F509}" presName="comp2" presStyleCnt="0"/>
      <dgm:spPr/>
    </dgm:pt>
    <dgm:pt modelId="{D2FE9721-37D5-4C63-B5A0-7A4ED94FF30A}" type="pres">
      <dgm:prSet presAssocID="{A10EC22C-54BD-4DB8-B948-2671BCE1F509}" presName="circle2" presStyleLbl="node1" presStyleIdx="1" presStyleCnt="4" custScaleX="119382"/>
      <dgm:spPr>
        <a:prstGeom prst="ellipse">
          <a:avLst/>
        </a:prstGeom>
      </dgm:spPr>
      <dgm:t>
        <a:bodyPr/>
        <a:lstStyle/>
        <a:p>
          <a:endParaRPr lang="sl-SI"/>
        </a:p>
      </dgm:t>
    </dgm:pt>
    <dgm:pt modelId="{71DB5F4B-8C93-43F1-80E7-79DA5677B84B}" type="pres">
      <dgm:prSet presAssocID="{A10EC22C-54BD-4DB8-B948-2671BCE1F509}" presName="c2text" presStyleLbl="node1" presStyleIdx="1" presStyleCnt="4">
        <dgm:presLayoutVars>
          <dgm:bulletEnabled val="1"/>
        </dgm:presLayoutVars>
      </dgm:prSet>
      <dgm:spPr/>
      <dgm:t>
        <a:bodyPr/>
        <a:lstStyle/>
        <a:p>
          <a:endParaRPr lang="sl-SI"/>
        </a:p>
      </dgm:t>
    </dgm:pt>
    <dgm:pt modelId="{974EC9EC-0F8A-491B-B21F-034CFFE9BD46}" type="pres">
      <dgm:prSet presAssocID="{A10EC22C-54BD-4DB8-B948-2671BCE1F509}" presName="comp3" presStyleCnt="0"/>
      <dgm:spPr/>
    </dgm:pt>
    <dgm:pt modelId="{2AD97D83-20C9-4373-A617-984F3D8F9F0F}" type="pres">
      <dgm:prSet presAssocID="{A10EC22C-54BD-4DB8-B948-2671BCE1F509}" presName="circle3" presStyleLbl="node1" presStyleIdx="2" presStyleCnt="4" custScaleY="94756"/>
      <dgm:spPr>
        <a:prstGeom prst="ellipse">
          <a:avLst/>
        </a:prstGeom>
      </dgm:spPr>
      <dgm:t>
        <a:bodyPr/>
        <a:lstStyle/>
        <a:p>
          <a:endParaRPr lang="sl-SI"/>
        </a:p>
      </dgm:t>
    </dgm:pt>
    <dgm:pt modelId="{D2E09B60-54A3-4B86-9626-7BFEA6AF211B}" type="pres">
      <dgm:prSet presAssocID="{A10EC22C-54BD-4DB8-B948-2671BCE1F509}" presName="c3text" presStyleLbl="node1" presStyleIdx="2" presStyleCnt="4">
        <dgm:presLayoutVars>
          <dgm:bulletEnabled val="1"/>
        </dgm:presLayoutVars>
      </dgm:prSet>
      <dgm:spPr/>
      <dgm:t>
        <a:bodyPr/>
        <a:lstStyle/>
        <a:p>
          <a:endParaRPr lang="sl-SI"/>
        </a:p>
      </dgm:t>
    </dgm:pt>
    <dgm:pt modelId="{6D7E9A6E-D5D1-4F33-8456-CDCFF7537733}" type="pres">
      <dgm:prSet presAssocID="{A10EC22C-54BD-4DB8-B948-2671BCE1F509}" presName="comp4" presStyleCnt="0"/>
      <dgm:spPr/>
    </dgm:pt>
    <dgm:pt modelId="{F37AB425-8EF7-45A5-B5FE-BCE178E09083}" type="pres">
      <dgm:prSet presAssocID="{A10EC22C-54BD-4DB8-B948-2671BCE1F509}" presName="circle4" presStyleLbl="node1" presStyleIdx="3" presStyleCnt="4" custScaleX="99251" custScaleY="77057"/>
      <dgm:spPr>
        <a:prstGeom prst="ellipse">
          <a:avLst/>
        </a:prstGeom>
      </dgm:spPr>
      <dgm:t>
        <a:bodyPr/>
        <a:lstStyle/>
        <a:p>
          <a:endParaRPr lang="sl-SI"/>
        </a:p>
      </dgm:t>
    </dgm:pt>
    <dgm:pt modelId="{0ADCE6ED-9D01-4780-BB62-2154402BE4BB}" type="pres">
      <dgm:prSet presAssocID="{A10EC22C-54BD-4DB8-B948-2671BCE1F509}" presName="c4text" presStyleLbl="node1" presStyleIdx="3" presStyleCnt="4">
        <dgm:presLayoutVars>
          <dgm:bulletEnabled val="1"/>
        </dgm:presLayoutVars>
      </dgm:prSet>
      <dgm:spPr/>
      <dgm:t>
        <a:bodyPr/>
        <a:lstStyle/>
        <a:p>
          <a:endParaRPr lang="sl-SI"/>
        </a:p>
      </dgm:t>
    </dgm:pt>
  </dgm:ptLst>
  <dgm:cxnLst>
    <dgm:cxn modelId="{8F9AD897-3D9E-4DB8-AAB9-AD3D551E3D7F}" type="presOf" srcId="{ED1429FC-296C-4A13-BF20-888D69A3CBF4}" destId="{64BBBCF1-E988-4EAB-95F8-F2CAB7F73888}" srcOrd="1" destOrd="0" presId="urn:microsoft.com/office/officeart/2005/8/layout/venn2"/>
    <dgm:cxn modelId="{F6BBED19-80AA-4BE4-BFF1-11801938B4D6}" srcId="{A10EC22C-54BD-4DB8-B948-2671BCE1F509}" destId="{8202463E-B8E9-47CD-AA01-35FA3C2CDE04}" srcOrd="2" destOrd="0" parTransId="{B7E829F9-0A6A-46F8-A6D9-97D042EEC6B6}" sibTransId="{3CB991C9-396C-40A0-B46B-E0C53EB28922}"/>
    <dgm:cxn modelId="{B955FC6A-AD37-4D2E-84EB-095EA412E7A3}" type="presOf" srcId="{8202463E-B8E9-47CD-AA01-35FA3C2CDE04}" destId="{2AD97D83-20C9-4373-A617-984F3D8F9F0F}" srcOrd="0" destOrd="0" presId="urn:microsoft.com/office/officeart/2005/8/layout/venn2"/>
    <dgm:cxn modelId="{A0C097DE-00FA-471A-B397-AF337E08F5FC}" type="presOf" srcId="{ED1429FC-296C-4A13-BF20-888D69A3CBF4}" destId="{B52AD6F8-1700-4A1F-A5C4-5DA2CBACF4CB}" srcOrd="0" destOrd="0" presId="urn:microsoft.com/office/officeart/2005/8/layout/venn2"/>
    <dgm:cxn modelId="{8241EC67-CBBB-431E-87F2-914918B0E32F}" srcId="{A10EC22C-54BD-4DB8-B948-2671BCE1F509}" destId="{43600D93-708A-436D-93A9-2CBD92B556DA}" srcOrd="3" destOrd="0" parTransId="{3CAD1251-28D5-4036-8B77-104C4E6301E8}" sibTransId="{02E0F64C-06E6-4BE3-BFAD-8A39C1D313FE}"/>
    <dgm:cxn modelId="{CF034E0D-58F9-4040-8F66-08121D004EAE}" type="presOf" srcId="{43600D93-708A-436D-93A9-2CBD92B556DA}" destId="{0ADCE6ED-9D01-4780-BB62-2154402BE4BB}" srcOrd="1" destOrd="0" presId="urn:microsoft.com/office/officeart/2005/8/layout/venn2"/>
    <dgm:cxn modelId="{7F849E88-5DDF-4F37-91D9-570A1844A594}" srcId="{A10EC22C-54BD-4DB8-B948-2671BCE1F509}" destId="{ED1429FC-296C-4A13-BF20-888D69A3CBF4}" srcOrd="0" destOrd="0" parTransId="{B3E6AE7B-02DB-4294-9E24-47F217F5800A}" sibTransId="{A883D440-2AA2-4238-9871-0B9641C07568}"/>
    <dgm:cxn modelId="{7191F2E3-3AA6-4737-ACFC-A65F526438F6}" type="presOf" srcId="{43600D93-708A-436D-93A9-2CBD92B556DA}" destId="{F37AB425-8EF7-45A5-B5FE-BCE178E09083}" srcOrd="0" destOrd="0" presId="urn:microsoft.com/office/officeart/2005/8/layout/venn2"/>
    <dgm:cxn modelId="{30DB8392-44D1-4428-BB3E-99880F383867}" srcId="{A10EC22C-54BD-4DB8-B948-2671BCE1F509}" destId="{685CF41A-7BA1-4E1E-9317-30AB163BDB05}" srcOrd="1" destOrd="0" parTransId="{62984D93-5708-46A2-8B69-C6B104FB0F8E}" sibTransId="{658D3AF8-C749-45DA-B4C0-6A1D960D9E1D}"/>
    <dgm:cxn modelId="{816AF83E-70BD-4C30-8168-C45BA152FBED}" type="presOf" srcId="{8202463E-B8E9-47CD-AA01-35FA3C2CDE04}" destId="{D2E09B60-54A3-4B86-9626-7BFEA6AF211B}" srcOrd="1" destOrd="0" presId="urn:microsoft.com/office/officeart/2005/8/layout/venn2"/>
    <dgm:cxn modelId="{500D84C6-85CD-42C6-B19F-C077707B0C53}" type="presOf" srcId="{A10EC22C-54BD-4DB8-B948-2671BCE1F509}" destId="{AE04E14B-9A00-4280-A16A-314AA38273DB}" srcOrd="0" destOrd="0" presId="urn:microsoft.com/office/officeart/2005/8/layout/venn2"/>
    <dgm:cxn modelId="{425BE815-0AA8-4182-B61B-A7A574BECE97}" type="presOf" srcId="{685CF41A-7BA1-4E1E-9317-30AB163BDB05}" destId="{71DB5F4B-8C93-43F1-80E7-79DA5677B84B}" srcOrd="1" destOrd="0" presId="urn:microsoft.com/office/officeart/2005/8/layout/venn2"/>
    <dgm:cxn modelId="{4F34CC8B-FC96-45D8-866A-5CE9DEE539C8}" type="presOf" srcId="{685CF41A-7BA1-4E1E-9317-30AB163BDB05}" destId="{D2FE9721-37D5-4C63-B5A0-7A4ED94FF30A}" srcOrd="0" destOrd="0" presId="urn:microsoft.com/office/officeart/2005/8/layout/venn2"/>
    <dgm:cxn modelId="{3F55E49F-03F2-4127-BAC0-A59053FE3CFC}" type="presParOf" srcId="{AE04E14B-9A00-4280-A16A-314AA38273DB}" destId="{47D8B098-A657-4770-B966-33DAC2E78325}" srcOrd="0" destOrd="0" presId="urn:microsoft.com/office/officeart/2005/8/layout/venn2"/>
    <dgm:cxn modelId="{B911A0AE-7207-48ED-BD1D-B000D23A76F8}" type="presParOf" srcId="{47D8B098-A657-4770-B966-33DAC2E78325}" destId="{B52AD6F8-1700-4A1F-A5C4-5DA2CBACF4CB}" srcOrd="0" destOrd="0" presId="urn:microsoft.com/office/officeart/2005/8/layout/venn2"/>
    <dgm:cxn modelId="{59B06012-5B1E-4EDC-9B9C-3B7088BA02AE}" type="presParOf" srcId="{47D8B098-A657-4770-B966-33DAC2E78325}" destId="{64BBBCF1-E988-4EAB-95F8-F2CAB7F73888}" srcOrd="1" destOrd="0" presId="urn:microsoft.com/office/officeart/2005/8/layout/venn2"/>
    <dgm:cxn modelId="{3851B8D1-2EF5-41D5-9762-A639B7F8C73E}" type="presParOf" srcId="{AE04E14B-9A00-4280-A16A-314AA38273DB}" destId="{DF12B753-21B6-409B-8D3B-573EC276936C}" srcOrd="1" destOrd="0" presId="urn:microsoft.com/office/officeart/2005/8/layout/venn2"/>
    <dgm:cxn modelId="{E96F16CD-31C2-454A-9423-7F47DE7AD4F2}" type="presParOf" srcId="{DF12B753-21B6-409B-8D3B-573EC276936C}" destId="{D2FE9721-37D5-4C63-B5A0-7A4ED94FF30A}" srcOrd="0" destOrd="0" presId="urn:microsoft.com/office/officeart/2005/8/layout/venn2"/>
    <dgm:cxn modelId="{E0FCE9F2-26EC-4B4F-94F1-4273349CF2BD}" type="presParOf" srcId="{DF12B753-21B6-409B-8D3B-573EC276936C}" destId="{71DB5F4B-8C93-43F1-80E7-79DA5677B84B}" srcOrd="1" destOrd="0" presId="urn:microsoft.com/office/officeart/2005/8/layout/venn2"/>
    <dgm:cxn modelId="{99FC7EE4-F8CC-461D-9F2A-DC6B16FE0731}" type="presParOf" srcId="{AE04E14B-9A00-4280-A16A-314AA38273DB}" destId="{974EC9EC-0F8A-491B-B21F-034CFFE9BD46}" srcOrd="2" destOrd="0" presId="urn:microsoft.com/office/officeart/2005/8/layout/venn2"/>
    <dgm:cxn modelId="{26159161-F679-4288-B3CE-3F597FD8A757}" type="presParOf" srcId="{974EC9EC-0F8A-491B-B21F-034CFFE9BD46}" destId="{2AD97D83-20C9-4373-A617-984F3D8F9F0F}" srcOrd="0" destOrd="0" presId="urn:microsoft.com/office/officeart/2005/8/layout/venn2"/>
    <dgm:cxn modelId="{7FE74584-FB53-4CC5-BF4A-66A2644BE6A2}" type="presParOf" srcId="{974EC9EC-0F8A-491B-B21F-034CFFE9BD46}" destId="{D2E09B60-54A3-4B86-9626-7BFEA6AF211B}" srcOrd="1" destOrd="0" presId="urn:microsoft.com/office/officeart/2005/8/layout/venn2"/>
    <dgm:cxn modelId="{B33743E1-AB37-4DEC-B935-9AEE27176078}" type="presParOf" srcId="{AE04E14B-9A00-4280-A16A-314AA38273DB}" destId="{6D7E9A6E-D5D1-4F33-8456-CDCFF7537733}" srcOrd="3" destOrd="0" presId="urn:microsoft.com/office/officeart/2005/8/layout/venn2"/>
    <dgm:cxn modelId="{B27860C5-E6F6-44E4-9E8E-3A41E8A07484}" type="presParOf" srcId="{6D7E9A6E-D5D1-4F33-8456-CDCFF7537733}" destId="{F37AB425-8EF7-45A5-B5FE-BCE178E09083}" srcOrd="0" destOrd="0" presId="urn:microsoft.com/office/officeart/2005/8/layout/venn2"/>
    <dgm:cxn modelId="{F7660DE5-841C-49B1-ADF8-0A4CB684D17F}" type="presParOf" srcId="{6D7E9A6E-D5D1-4F33-8456-CDCFF7537733}" destId="{0ADCE6ED-9D01-4780-BB62-2154402BE4B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AD6F8-1700-4A1F-A5C4-5DA2CBACF4CB}">
      <dsp:nvSpPr>
        <dsp:cNvPr id="0" name=""/>
        <dsp:cNvSpPr/>
      </dsp:nvSpPr>
      <dsp:spPr>
        <a:xfrm>
          <a:off x="466418" y="0"/>
          <a:ext cx="4737418" cy="4737418"/>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sl-SI" sz="1400" b="1" kern="1200" dirty="0">
              <a:solidFill>
                <a:sysClr val="windowText" lastClr="000000"/>
              </a:solidFill>
              <a:latin typeface="Calibri"/>
              <a:ea typeface="+mn-ea"/>
              <a:cs typeface="+mn-cs"/>
            </a:rPr>
            <a:t>Vsa dokumentacija</a:t>
          </a:r>
        </a:p>
      </dsp:txBody>
      <dsp:txXfrm>
        <a:off x="2172836" y="236870"/>
        <a:ext cx="1324582" cy="710612"/>
      </dsp:txXfrm>
    </dsp:sp>
    <dsp:sp modelId="{D2FE9721-37D5-4C63-B5A0-7A4ED94FF30A}">
      <dsp:nvSpPr>
        <dsp:cNvPr id="0" name=""/>
        <dsp:cNvSpPr/>
      </dsp:nvSpPr>
      <dsp:spPr>
        <a:xfrm>
          <a:off x="586995" y="947483"/>
          <a:ext cx="4524499" cy="3789934"/>
        </a:xfrm>
        <a:prstGeom prst="ellipse">
          <a:avLst/>
        </a:prstGeom>
        <a:solidFill>
          <a:schemeClr val="accent2">
            <a:lumMod val="20000"/>
            <a:lumOff val="8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sl-SI" sz="1100" b="1" kern="1200" dirty="0">
              <a:solidFill>
                <a:sysClr val="windowText" lastClr="000000">
                  <a:hueOff val="0"/>
                  <a:satOff val="0"/>
                  <a:lumOff val="0"/>
                  <a:alphaOff val="0"/>
                </a:sysClr>
              </a:solidFill>
              <a:latin typeface="Calibri"/>
              <a:ea typeface="+mn-ea"/>
              <a:cs typeface="+mn-cs"/>
            </a:rPr>
            <a:t>Navodila za odbiranje arhivskega gradiva iz dokumentarnega gradiva šole</a:t>
          </a:r>
        </a:p>
      </dsp:txBody>
      <dsp:txXfrm>
        <a:off x="2058588" y="1174879"/>
        <a:ext cx="1581312" cy="682188"/>
      </dsp:txXfrm>
    </dsp:sp>
    <dsp:sp modelId="{2AD97D83-20C9-4373-A617-984F3D8F9F0F}">
      <dsp:nvSpPr>
        <dsp:cNvPr id="0" name=""/>
        <dsp:cNvSpPr/>
      </dsp:nvSpPr>
      <dsp:spPr>
        <a:xfrm>
          <a:off x="1428019" y="1969496"/>
          <a:ext cx="2842450" cy="2693392"/>
        </a:xfrm>
        <a:prstGeom prst="ellipse">
          <a:avLst/>
        </a:prstGeom>
        <a:solidFill>
          <a:schemeClr val="accent1">
            <a:lumMod val="40000"/>
            <a:lumOff val="6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sl-SI" sz="1100" b="1" kern="1200" dirty="0">
              <a:solidFill>
                <a:sysClr val="windowText" lastClr="000000">
                  <a:hueOff val="0"/>
                  <a:satOff val="0"/>
                  <a:lumOff val="0"/>
                  <a:alphaOff val="0"/>
                </a:sysClr>
              </a:solidFill>
              <a:latin typeface="Calibri"/>
              <a:ea typeface="+mn-ea"/>
              <a:cs typeface="+mn-cs"/>
            </a:rPr>
            <a:t>Enotni klasifikacijski načrt za področje vzgoje in izobraževanja</a:t>
          </a:r>
        </a:p>
      </dsp:txBody>
      <dsp:txXfrm>
        <a:off x="2186953" y="2171500"/>
        <a:ext cx="1324582" cy="606013"/>
      </dsp:txXfrm>
    </dsp:sp>
    <dsp:sp modelId="{F37AB425-8EF7-45A5-B5FE-BCE178E09083}">
      <dsp:nvSpPr>
        <dsp:cNvPr id="0" name=""/>
        <dsp:cNvSpPr/>
      </dsp:nvSpPr>
      <dsp:spPr>
        <a:xfrm>
          <a:off x="1908858" y="3059831"/>
          <a:ext cx="1880773" cy="1460204"/>
        </a:xfrm>
        <a:prstGeom prst="ellipse">
          <a:avLst/>
        </a:prstGeom>
        <a:solidFill>
          <a:schemeClr val="accent1">
            <a:lumMod val="20000"/>
            <a:lumOff val="8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sl-SI" sz="1100" b="1" kern="1200" dirty="0">
              <a:solidFill>
                <a:sysClr val="windowText" lastClr="000000">
                  <a:hueOff val="0"/>
                  <a:satOff val="0"/>
                  <a:lumOff val="0"/>
                  <a:alphaOff val="0"/>
                </a:sysClr>
              </a:solidFill>
              <a:latin typeface="Calibri"/>
              <a:ea typeface="+mn-ea"/>
              <a:cs typeface="+mn-cs"/>
            </a:rPr>
            <a:t>Pravilnik o šolski dokumentaciji</a:t>
          </a:r>
        </a:p>
      </dsp:txBody>
      <dsp:txXfrm>
        <a:off x="2184291" y="3424883"/>
        <a:ext cx="1329907" cy="73010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066D2-A200-4378-8450-449ED8D40EFF}" type="datetimeFigureOut">
              <a:rPr lang="sl-SI" smtClean="0"/>
              <a:t>11.2.2015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0BE91-3B76-4700-AD3E-E1B41FCDFE4A}" type="slidenum">
              <a:rPr lang="sl-SI" smtClean="0"/>
              <a:t>‹#›</a:t>
            </a:fld>
            <a:endParaRPr lang="sl-SI"/>
          </a:p>
        </p:txBody>
      </p:sp>
    </p:spTree>
    <p:extLst>
      <p:ext uri="{BB962C8B-B14F-4D97-AF65-F5344CB8AC3E}">
        <p14:creationId xmlns:p14="http://schemas.microsoft.com/office/powerpoint/2010/main" val="104710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CC510A13-F6CA-4CC2-991B-0E85596003CA}" type="datetimeFigureOut">
              <a:rPr lang="sl-SI" smtClean="0"/>
              <a:t>11.2.2015</a:t>
            </a:fld>
            <a:endParaRPr lang="sl-SI"/>
          </a:p>
        </p:txBody>
      </p:sp>
      <p:sp>
        <p:nvSpPr>
          <p:cNvPr id="5" name="Footer Placeholder 4"/>
          <p:cNvSpPr>
            <a:spLocks noGrp="1"/>
          </p:cNvSpPr>
          <p:nvPr>
            <p:ph type="ftr" sz="quarter" idx="11"/>
          </p:nvPr>
        </p:nvSpPr>
        <p:spPr>
          <a:xfrm>
            <a:off x="1565393" y="5357593"/>
            <a:ext cx="6713127" cy="365125"/>
          </a:xfrm>
        </p:spPr>
        <p:txBody>
          <a:bodyPr/>
          <a:lstStyle/>
          <a:p>
            <a:endParaRPr lang="sl-SI"/>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3E00A0D4-1AE2-4B14-91D2-43CCE38D88E9}" type="slidenum">
              <a:rPr lang="sl-SI" smtClean="0"/>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10A13-F6CA-4CC2-991B-0E85596003CA}" type="datetimeFigureOut">
              <a:rPr lang="sl-SI" smtClean="0"/>
              <a:t>11.2.2015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E00A0D4-1AE2-4B14-91D2-43CCE38D88E9}"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10A13-F6CA-4CC2-991B-0E85596003CA}" type="datetimeFigureOut">
              <a:rPr lang="sl-SI" smtClean="0"/>
              <a:t>11.2.2015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E00A0D4-1AE2-4B14-91D2-43CCE38D88E9}"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10A13-F6CA-4CC2-991B-0E85596003CA}" type="datetimeFigureOut">
              <a:rPr lang="sl-SI" smtClean="0"/>
              <a:t>11.2.2015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E00A0D4-1AE2-4B14-91D2-43CCE38D88E9}"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10A13-F6CA-4CC2-991B-0E85596003CA}" type="datetimeFigureOut">
              <a:rPr lang="sl-SI" smtClean="0"/>
              <a:t>11.2.2015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E00A0D4-1AE2-4B14-91D2-43CCE38D88E9}" type="slidenum">
              <a:rPr lang="sl-SI" smtClean="0"/>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C510A13-F6CA-4CC2-991B-0E85596003CA}" type="datetimeFigureOut">
              <a:rPr lang="sl-SI" smtClean="0"/>
              <a:t>11.2.2015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E00A0D4-1AE2-4B14-91D2-43CCE38D88E9}" type="slidenum">
              <a:rPr lang="sl-SI" smtClean="0"/>
              <a:t>‹#›</a:t>
            </a:fld>
            <a:endParaRPr lang="sl-SI"/>
          </a:p>
        </p:txBody>
      </p:sp>
      <p:sp>
        <p:nvSpPr>
          <p:cNvPr id="9" name="Content Placeholder 8"/>
          <p:cNvSpPr>
            <a:spLocks noGrp="1"/>
          </p:cNvSpPr>
          <p:nvPr>
            <p:ph sz="quarter" idx="13"/>
          </p:nvPr>
        </p:nvSpPr>
        <p:spPr>
          <a:xfrm>
            <a:off x="1731264" y="2121407"/>
            <a:ext cx="42672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C510A13-F6CA-4CC2-991B-0E85596003CA}" type="datetimeFigureOut">
              <a:rPr lang="sl-SI" smtClean="0"/>
              <a:t>11.2.2015</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3E00A0D4-1AE2-4B14-91D2-43CCE38D88E9}" type="slidenum">
              <a:rPr lang="sl-SI" smtClean="0"/>
              <a:t>‹#›</a:t>
            </a:fld>
            <a:endParaRPr lang="sl-SI"/>
          </a:p>
        </p:txBody>
      </p:sp>
      <p:sp>
        <p:nvSpPr>
          <p:cNvPr id="11" name="Content Placeholder 10"/>
          <p:cNvSpPr>
            <a:spLocks noGrp="1"/>
          </p:cNvSpPr>
          <p:nvPr>
            <p:ph sz="quarter" idx="13"/>
          </p:nvPr>
        </p:nvSpPr>
        <p:spPr>
          <a:xfrm>
            <a:off x="1731264" y="2944368"/>
            <a:ext cx="4303776"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510A13-F6CA-4CC2-991B-0E85596003CA}" type="datetimeFigureOut">
              <a:rPr lang="sl-SI" smtClean="0"/>
              <a:t>11.2.2015</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3E00A0D4-1AE2-4B14-91D2-43CCE38D88E9}"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10A13-F6CA-4CC2-991B-0E85596003CA}" type="datetimeFigureOut">
              <a:rPr lang="sl-SI" smtClean="0"/>
              <a:t>11.2.2015</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3E00A0D4-1AE2-4B14-91D2-43CCE38D88E9}"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8455598" y="5885673"/>
            <a:ext cx="1618428" cy="365125"/>
          </a:xfrm>
        </p:spPr>
        <p:txBody>
          <a:bodyPr/>
          <a:lstStyle/>
          <a:p>
            <a:fld id="{CC510A13-F6CA-4CC2-991B-0E85596003CA}" type="datetimeFigureOut">
              <a:rPr lang="sl-SI" smtClean="0"/>
              <a:t>11.2.2015</a:t>
            </a:fld>
            <a:endParaRPr lang="sl-SI"/>
          </a:p>
        </p:txBody>
      </p:sp>
      <p:sp>
        <p:nvSpPr>
          <p:cNvPr id="6" name="Footer Placeholder 5"/>
          <p:cNvSpPr>
            <a:spLocks noGrp="1"/>
          </p:cNvSpPr>
          <p:nvPr>
            <p:ph type="ftr" sz="quarter" idx="11"/>
          </p:nvPr>
        </p:nvSpPr>
        <p:spPr>
          <a:xfrm rot="-60000">
            <a:off x="1219406" y="5829262"/>
            <a:ext cx="4696809" cy="365125"/>
          </a:xfrm>
        </p:spPr>
        <p:txBody>
          <a:bodyPr/>
          <a:lstStyle/>
          <a:p>
            <a:endParaRPr lang="sl-SI"/>
          </a:p>
        </p:txBody>
      </p:sp>
      <p:sp>
        <p:nvSpPr>
          <p:cNvPr id="7" name="Slide Number Placeholder 6"/>
          <p:cNvSpPr>
            <a:spLocks noGrp="1"/>
          </p:cNvSpPr>
          <p:nvPr>
            <p:ph type="sldNum" sz="quarter" idx="12"/>
          </p:nvPr>
        </p:nvSpPr>
        <p:spPr>
          <a:xfrm rot="60000">
            <a:off x="10076418" y="5896962"/>
            <a:ext cx="738697" cy="365125"/>
          </a:xfrm>
        </p:spPr>
        <p:txBody>
          <a:bodyPr/>
          <a:lstStyle/>
          <a:p>
            <a:fld id="{3E00A0D4-1AE2-4B14-91D2-43CCE38D88E9}"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8461249" y="5888738"/>
            <a:ext cx="1618428" cy="365125"/>
          </a:xfrm>
        </p:spPr>
        <p:txBody>
          <a:bodyPr/>
          <a:lstStyle/>
          <a:p>
            <a:fld id="{CC510A13-F6CA-4CC2-991B-0E85596003CA}" type="datetimeFigureOut">
              <a:rPr lang="sl-SI" smtClean="0"/>
              <a:t>11.2.2015</a:t>
            </a:fld>
            <a:endParaRPr lang="sl-SI"/>
          </a:p>
        </p:txBody>
      </p:sp>
      <p:sp>
        <p:nvSpPr>
          <p:cNvPr id="6" name="Footer Placeholder 5"/>
          <p:cNvSpPr>
            <a:spLocks noGrp="1"/>
          </p:cNvSpPr>
          <p:nvPr>
            <p:ph type="ftr" sz="quarter" idx="11"/>
          </p:nvPr>
        </p:nvSpPr>
        <p:spPr>
          <a:xfrm rot="-60000">
            <a:off x="1219426" y="5831038"/>
            <a:ext cx="4425391" cy="365125"/>
          </a:xfrm>
        </p:spPr>
        <p:txBody>
          <a:bodyPr/>
          <a:lstStyle/>
          <a:p>
            <a:endParaRPr lang="sl-SI"/>
          </a:p>
        </p:txBody>
      </p:sp>
      <p:sp>
        <p:nvSpPr>
          <p:cNvPr id="7" name="Slide Number Placeholder 6"/>
          <p:cNvSpPr>
            <a:spLocks noGrp="1"/>
          </p:cNvSpPr>
          <p:nvPr>
            <p:ph type="sldNum" sz="quarter" idx="12"/>
          </p:nvPr>
        </p:nvSpPr>
        <p:spPr>
          <a:xfrm rot="60000">
            <a:off x="10082786" y="5900027"/>
            <a:ext cx="738697" cy="365125"/>
          </a:xfrm>
        </p:spPr>
        <p:txBody>
          <a:bodyPr/>
          <a:lstStyle/>
          <a:p>
            <a:fld id="{3E00A0D4-1AE2-4B14-91D2-43CCE38D88E9}" type="slidenum">
              <a:rPr lang="sl-SI" smtClean="0"/>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C510A13-F6CA-4CC2-991B-0E85596003CA}" type="datetimeFigureOut">
              <a:rPr lang="sl-SI" smtClean="0"/>
              <a:t>11.2.2015</a:t>
            </a:fld>
            <a:endParaRPr lang="sl-SI"/>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sl-SI"/>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E00A0D4-1AE2-4B14-91D2-43CCE38D88E9}" type="slidenum">
              <a:rPr lang="sl-SI" smtClean="0"/>
              <a:t>‹#›</a:t>
            </a:fld>
            <a:endParaRPr lang="sl-SI"/>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image" Target="../media/image16.wmf"/><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sz="4000" b="1" dirty="0"/>
              <a:t>ENOTNI KLASIFIKACIJSKI NAČRT ZA PODROČJE VIZ</a:t>
            </a:r>
          </a:p>
        </p:txBody>
      </p:sp>
      <p:sp>
        <p:nvSpPr>
          <p:cNvPr id="3" name="Podnaslov 2"/>
          <p:cNvSpPr>
            <a:spLocks noGrp="1"/>
          </p:cNvSpPr>
          <p:nvPr>
            <p:ph type="subTitle" idx="1"/>
          </p:nvPr>
        </p:nvSpPr>
        <p:spPr>
          <a:xfrm>
            <a:off x="2692398" y="3657596"/>
            <a:ext cx="6815669" cy="1727203"/>
          </a:xfrm>
        </p:spPr>
        <p:txBody>
          <a:bodyPr>
            <a:normAutofit lnSpcReduction="10000"/>
          </a:bodyPr>
          <a:lstStyle/>
          <a:p>
            <a:r>
              <a:rPr lang="sl-SI" sz="1800" dirty="0" smtClean="0">
                <a:solidFill>
                  <a:schemeClr val="tx1"/>
                </a:solidFill>
              </a:rPr>
              <a:t>MIRJANA KONTESTABILE ROVIS, KOORDINATORICA MEDARHIVSKE SKUPINE ZA PODROČJE VZGOJE IN IZOBRAŽEVANJA, IMENOVANA S SKLEPOM MINISTRA ZA KULTURO 013-50/2013-1</a:t>
            </a:r>
          </a:p>
          <a:p>
            <a:endParaRPr lang="sl-SI" sz="1800" dirty="0" smtClean="0">
              <a:solidFill>
                <a:schemeClr val="tx1"/>
              </a:solidFill>
            </a:endParaRPr>
          </a:p>
          <a:p>
            <a:r>
              <a:rPr lang="sl-SI" sz="1800" dirty="0" smtClean="0">
                <a:solidFill>
                  <a:schemeClr val="tx1"/>
                </a:solidFill>
              </a:rPr>
              <a:t>MEDARHIVSKA SKUPINA ZDRUŽUJE VSE ARHIVISTKE/E, KI V ARHIVIH </a:t>
            </a:r>
            <a:r>
              <a:rPr lang="sl-SI" sz="1800" dirty="0" smtClean="0">
                <a:solidFill>
                  <a:schemeClr val="tx1"/>
                </a:solidFill>
              </a:rPr>
              <a:t>SKRBIMO </a:t>
            </a:r>
            <a:r>
              <a:rPr lang="sl-SI" sz="1800" dirty="0" smtClean="0">
                <a:solidFill>
                  <a:schemeClr val="tx1"/>
                </a:solidFill>
              </a:rPr>
              <a:t>ZA GRADIVO VZGOJE IN IZOBRAŽEVANJA</a:t>
            </a:r>
          </a:p>
          <a:p>
            <a:endParaRPr lang="sl-SI" dirty="0"/>
          </a:p>
        </p:txBody>
      </p:sp>
    </p:spTree>
    <p:extLst>
      <p:ext uri="{BB962C8B-B14F-4D97-AF65-F5344CB8AC3E}">
        <p14:creationId xmlns:p14="http://schemas.microsoft.com/office/powerpoint/2010/main" val="508791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3200" b="1" dirty="0" smtClean="0"/>
              <a:t>6. RAZRED,</a:t>
            </a:r>
            <a:br>
              <a:rPr lang="sl-SI" sz="3200" b="1" dirty="0" smtClean="0"/>
            </a:br>
            <a:r>
              <a:rPr lang="sl-SI" sz="3200" b="1" dirty="0" smtClean="0"/>
              <a:t> SKUPINA 60., 61., 62., 63., …</a:t>
            </a:r>
            <a:br>
              <a:rPr lang="sl-SI" sz="3200" b="1" dirty="0" smtClean="0"/>
            </a:br>
            <a:r>
              <a:rPr lang="sl-SI" sz="3200" b="1" dirty="0" smtClean="0"/>
              <a:t> PODSKUPINE 60. RAZREDA</a:t>
            </a:r>
            <a:endParaRPr lang="sl-SI" sz="3200" b="1" dirty="0"/>
          </a:p>
        </p:txBody>
      </p:sp>
      <p:sp>
        <p:nvSpPr>
          <p:cNvPr id="3" name="Označba mesta vsebine 2"/>
          <p:cNvSpPr>
            <a:spLocks noGrp="1"/>
          </p:cNvSpPr>
          <p:nvPr>
            <p:ph idx="1"/>
          </p:nvPr>
        </p:nvSpPr>
        <p:spPr>
          <a:xfrm>
            <a:off x="1295401" y="2413000"/>
            <a:ext cx="9601196" cy="3835400"/>
          </a:xfrm>
        </p:spPr>
        <p:txBody>
          <a:bodyPr>
            <a:normAutofit fontScale="62500" lnSpcReduction="20000"/>
          </a:bodyPr>
          <a:lstStyle/>
          <a:p>
            <a:pPr marL="0" indent="0">
              <a:buNone/>
            </a:pPr>
            <a:r>
              <a:rPr lang="sl-SI" b="1" dirty="0" smtClean="0"/>
              <a:t>60 SKUPINA VZGOJA IN IZOBRAŽEVANJE</a:t>
            </a:r>
          </a:p>
          <a:p>
            <a:pPr marL="0" indent="0">
              <a:buNone/>
            </a:pPr>
            <a:r>
              <a:rPr lang="sl-SI" dirty="0" smtClean="0"/>
              <a:t>        600 PODSKUPINA VZGOJA IN IZOBRAŽEVANJE SPLOŠNO</a:t>
            </a:r>
          </a:p>
          <a:p>
            <a:pPr marL="0" indent="0">
              <a:buNone/>
            </a:pPr>
            <a:r>
              <a:rPr lang="sl-SI" dirty="0"/>
              <a:t> </a:t>
            </a:r>
            <a:r>
              <a:rPr lang="sl-SI" dirty="0" smtClean="0"/>
              <a:t>                   6001 VARNOST</a:t>
            </a:r>
          </a:p>
          <a:p>
            <a:pPr marL="0" indent="0">
              <a:buNone/>
            </a:pPr>
            <a:r>
              <a:rPr lang="sl-SI" dirty="0" smtClean="0"/>
              <a:t>        601 PRIZNAVANJE IZOBRAŽEVANJ</a:t>
            </a:r>
          </a:p>
          <a:p>
            <a:pPr marL="0" indent="0">
              <a:buNone/>
            </a:pPr>
            <a:r>
              <a:rPr lang="sl-SI" dirty="0" smtClean="0"/>
              <a:t>        602 PREDŠOLSKA VZGOJA</a:t>
            </a:r>
          </a:p>
          <a:p>
            <a:pPr marL="0" indent="0">
              <a:buNone/>
            </a:pPr>
            <a:r>
              <a:rPr lang="sl-SI" dirty="0"/>
              <a:t> </a:t>
            </a:r>
            <a:r>
              <a:rPr lang="sl-SI" dirty="0" smtClean="0"/>
              <a:t>       603 SISTEMI IZOBRAŽEVANJA</a:t>
            </a:r>
          </a:p>
          <a:p>
            <a:pPr marL="0" indent="0">
              <a:buNone/>
            </a:pPr>
            <a:r>
              <a:rPr lang="sl-SI" dirty="0"/>
              <a:t> </a:t>
            </a:r>
            <a:r>
              <a:rPr lang="sl-SI" dirty="0" smtClean="0"/>
              <a:t>                   6030 OSNOVNOŠOLSKO IZOBRAŽEVANJE: 60300-60309</a:t>
            </a:r>
          </a:p>
          <a:p>
            <a:pPr marL="0" indent="0">
              <a:buNone/>
            </a:pPr>
            <a:r>
              <a:rPr lang="sl-SI" dirty="0"/>
              <a:t> </a:t>
            </a:r>
            <a:r>
              <a:rPr lang="sl-SI" dirty="0" smtClean="0"/>
              <a:t>                   6032 SREDNJEŠOLSKO IZOBRAŽEVANJE: 60320-60329</a:t>
            </a:r>
          </a:p>
          <a:p>
            <a:pPr marL="0" indent="0">
              <a:buNone/>
            </a:pPr>
            <a:r>
              <a:rPr lang="sl-SI" dirty="0"/>
              <a:t> </a:t>
            </a:r>
            <a:r>
              <a:rPr lang="sl-SI" dirty="0" smtClean="0"/>
              <a:t>       604 JAVNO VELJAVNI PROGRAMI</a:t>
            </a:r>
          </a:p>
          <a:p>
            <a:pPr marL="0" indent="0">
              <a:buNone/>
            </a:pPr>
            <a:r>
              <a:rPr lang="sl-SI" dirty="0"/>
              <a:t> </a:t>
            </a:r>
            <a:r>
              <a:rPr lang="sl-SI" dirty="0" smtClean="0"/>
              <a:t>       605 - 608 </a:t>
            </a:r>
            <a:r>
              <a:rPr lang="sl-SI" b="1" dirty="0" smtClean="0"/>
              <a:t>NEZASEDENO</a:t>
            </a:r>
          </a:p>
          <a:p>
            <a:pPr marL="0" indent="0">
              <a:buNone/>
            </a:pPr>
            <a:r>
              <a:rPr lang="sl-SI" dirty="0" smtClean="0"/>
              <a:t>        609 DRUGE ZADEVE IZ SKUPINE 60    </a:t>
            </a:r>
          </a:p>
          <a:p>
            <a:pPr marL="0" indent="0">
              <a:buNone/>
            </a:pPr>
            <a:r>
              <a:rPr lang="sl-SI" b="1" dirty="0" smtClean="0"/>
              <a:t>61 USTVARJANJE IN POSREDOVANJE KULTURNIH VREDNOT</a:t>
            </a:r>
          </a:p>
          <a:p>
            <a:pPr marL="0" indent="0">
              <a:buNone/>
            </a:pPr>
            <a:r>
              <a:rPr lang="sl-SI" b="1" dirty="0" smtClean="0"/>
              <a:t>62 VAROVANJE KULTURNIH VREDNOT</a:t>
            </a:r>
          </a:p>
          <a:p>
            <a:pPr marL="0" indent="0">
              <a:buNone/>
            </a:pPr>
            <a:r>
              <a:rPr lang="sl-SI" b="1" dirty="0" smtClean="0"/>
              <a:t>67 ŠPORT</a:t>
            </a:r>
          </a:p>
          <a:p>
            <a:pPr marL="0" indent="0">
              <a:buNone/>
            </a:pPr>
            <a:r>
              <a:rPr lang="sl-SI" dirty="0"/>
              <a:t> </a:t>
            </a:r>
            <a:r>
              <a:rPr lang="sl-SI" dirty="0" smtClean="0"/>
              <a:t>       671 ŠPORT IN IZVAJALCI: ŠPORTNE PRIREDITVE</a:t>
            </a:r>
            <a:endParaRPr lang="sl-SI" dirty="0"/>
          </a:p>
        </p:txBody>
      </p:sp>
    </p:spTree>
    <p:extLst>
      <p:ext uri="{BB962C8B-B14F-4D97-AF65-F5344CB8AC3E}">
        <p14:creationId xmlns:p14="http://schemas.microsoft.com/office/powerpoint/2010/main" val="2116191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80988" y="644954"/>
            <a:ext cx="9601196" cy="1612900"/>
          </a:xfrm>
        </p:spPr>
        <p:txBody>
          <a:bodyPr>
            <a:noAutofit/>
          </a:bodyPr>
          <a:lstStyle/>
          <a:p>
            <a:r>
              <a:rPr lang="sl-SI" sz="2800" dirty="0"/>
              <a:t>600 PODSKUPINA VZGOJA IN </a:t>
            </a:r>
            <a:r>
              <a:rPr lang="sl-SI" sz="2800" dirty="0" smtClean="0"/>
              <a:t>IZOBRAŽEVANJE – SPLOŠNO</a:t>
            </a:r>
            <a:r>
              <a:rPr lang="sl-SI" sz="3600" dirty="0" smtClean="0"/>
              <a:t>, </a:t>
            </a:r>
            <a:br>
              <a:rPr lang="sl-SI" sz="3600" dirty="0" smtClean="0"/>
            </a:br>
            <a:r>
              <a:rPr lang="sl-SI" sz="3200" b="1" dirty="0" smtClean="0"/>
              <a:t>UPORABLJAJO VRTCI, OŠ, SŠ, VŠ IN LU</a:t>
            </a:r>
            <a:endParaRPr lang="sl-SI" sz="3200" b="1" dirty="0"/>
          </a:p>
        </p:txBody>
      </p:sp>
      <p:sp>
        <p:nvSpPr>
          <p:cNvPr id="3" name="Označba mesta vsebine 2"/>
          <p:cNvSpPr>
            <a:spLocks noGrp="1"/>
          </p:cNvSpPr>
          <p:nvPr>
            <p:ph idx="1"/>
          </p:nvPr>
        </p:nvSpPr>
        <p:spPr>
          <a:xfrm>
            <a:off x="1280988" y="2257854"/>
            <a:ext cx="9601196" cy="3987800"/>
          </a:xfrm>
        </p:spPr>
        <p:txBody>
          <a:bodyPr>
            <a:normAutofit fontScale="85000" lnSpcReduction="10000"/>
          </a:bodyPr>
          <a:lstStyle/>
          <a:p>
            <a:r>
              <a:rPr lang="sl-SI" sz="2600" dirty="0" smtClean="0"/>
              <a:t>6000 ČASOVNA RAZPOREDITEV DELA</a:t>
            </a:r>
          </a:p>
          <a:p>
            <a:r>
              <a:rPr lang="sl-SI" sz="2600" dirty="0" smtClean="0"/>
              <a:t>6001 VARNOST</a:t>
            </a:r>
          </a:p>
          <a:p>
            <a:r>
              <a:rPr lang="sl-SI" sz="2600" dirty="0" smtClean="0"/>
              <a:t>6002 PREHRANA</a:t>
            </a:r>
          </a:p>
          <a:p>
            <a:r>
              <a:rPr lang="sl-SI" sz="2600" dirty="0" smtClean="0"/>
              <a:t>6003 ORGANIZIRANOST</a:t>
            </a:r>
          </a:p>
          <a:p>
            <a:r>
              <a:rPr lang="sl-SI" sz="2600" dirty="0" smtClean="0"/>
              <a:t>6004 ZAGOTAVLJANJE KAKOVOSTI</a:t>
            </a:r>
          </a:p>
          <a:p>
            <a:r>
              <a:rPr lang="sl-SI" sz="2600" dirty="0" smtClean="0"/>
              <a:t>6005 PUBLIKACIJE, ČASOPISI, UČNA GRADIVA, MULTIMEDIJSKI MATERIAL, DELOVANJE ŠOLSKE KNJIŽNICE</a:t>
            </a:r>
          </a:p>
          <a:p>
            <a:r>
              <a:rPr lang="sl-SI" sz="2600" dirty="0" smtClean="0"/>
              <a:t>6006 KNJIGE IN SPLOŠNI DOKUMENTI VZGOJNO-IZOBRAŽEVALNIH USTANOV</a:t>
            </a:r>
          </a:p>
          <a:p>
            <a:r>
              <a:rPr lang="sl-SI" sz="2600" dirty="0" smtClean="0"/>
              <a:t>6007 DOKUMENTACIJA O DELU STROKOVNIH ORGANOV IN STROKOVNIH DELAVCEV</a:t>
            </a:r>
          </a:p>
          <a:p>
            <a:r>
              <a:rPr lang="sl-SI" sz="2600" dirty="0" smtClean="0"/>
              <a:t>6009 DRUGE ZADEVE</a:t>
            </a:r>
          </a:p>
          <a:p>
            <a:pPr marL="0" indent="0">
              <a:buNone/>
            </a:pPr>
            <a:endParaRPr lang="sl-SI" dirty="0"/>
          </a:p>
        </p:txBody>
      </p:sp>
    </p:spTree>
    <p:extLst>
      <p:ext uri="{BB962C8B-B14F-4D97-AF65-F5344CB8AC3E}">
        <p14:creationId xmlns:p14="http://schemas.microsoft.com/office/powerpoint/2010/main" val="2995240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smtClean="0"/>
              <a:t>603 – PODSKUPINA SISTEM IZOBRAŽEVANJA</a:t>
            </a:r>
            <a:endParaRPr lang="sl-SI" b="1" dirty="0"/>
          </a:p>
        </p:txBody>
      </p:sp>
      <p:sp>
        <p:nvSpPr>
          <p:cNvPr id="3" name="Označba mesta vsebine 2"/>
          <p:cNvSpPr>
            <a:spLocks noGrp="1"/>
          </p:cNvSpPr>
          <p:nvPr>
            <p:ph idx="1"/>
          </p:nvPr>
        </p:nvSpPr>
        <p:spPr/>
        <p:txBody>
          <a:bodyPr>
            <a:normAutofit/>
          </a:bodyPr>
          <a:lstStyle/>
          <a:p>
            <a:r>
              <a:rPr lang="sl-SI" b="1" dirty="0" smtClean="0"/>
              <a:t>6030 OSNOVNOŠOLSKO IZOBRAŽEVANJE</a:t>
            </a:r>
          </a:p>
          <a:p>
            <a:r>
              <a:rPr lang="sl-SI" b="1" dirty="0" smtClean="0"/>
              <a:t>6031 OSNOVNO GLASBENO IZOBRAŽEVANJE</a:t>
            </a:r>
          </a:p>
          <a:p>
            <a:r>
              <a:rPr lang="sl-SI" b="1" dirty="0" smtClean="0"/>
              <a:t>6032 SREDNJEŠOLSKO IZOBRAŽEVANJE</a:t>
            </a:r>
          </a:p>
          <a:p>
            <a:r>
              <a:rPr lang="sl-SI" b="1" dirty="0" smtClean="0"/>
              <a:t>6033 VIŠJEŠOLSKO STROKOVNO IZOBRAŽEVANJE</a:t>
            </a:r>
          </a:p>
          <a:p>
            <a:r>
              <a:rPr lang="sl-SI" b="1" dirty="0" smtClean="0"/>
              <a:t>6034 IZOBRAŽEVANJE ODRASLIH</a:t>
            </a:r>
          </a:p>
          <a:p>
            <a:r>
              <a:rPr lang="sl-SI" b="1" dirty="0" smtClean="0"/>
              <a:t>6035 DOMOVI ZA UČENCE, DIJAŠKI DOMOVI TER ZAVODI ZA VZGOJO IN IZOBRAŽEVANJE </a:t>
            </a:r>
          </a:p>
          <a:p>
            <a:endParaRPr lang="sl-SI" dirty="0"/>
          </a:p>
        </p:txBody>
      </p:sp>
    </p:spTree>
    <p:extLst>
      <p:ext uri="{BB962C8B-B14F-4D97-AF65-F5344CB8AC3E}">
        <p14:creationId xmlns:p14="http://schemas.microsoft.com/office/powerpoint/2010/main" val="3642102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4000" dirty="0">
                <a:latin typeface="Arial" panose="020B0604020202020204" pitchFamily="34" charset="0"/>
                <a:cs typeface="Arial" panose="020B0604020202020204" pitchFamily="34" charset="0"/>
              </a:rPr>
              <a:t>RAZRED 0</a:t>
            </a:r>
            <a:br>
              <a:rPr lang="sl-SI" sz="4000" dirty="0">
                <a:latin typeface="Arial" panose="020B0604020202020204" pitchFamily="34" charset="0"/>
                <a:cs typeface="Arial" panose="020B0604020202020204" pitchFamily="34" charset="0"/>
              </a:rPr>
            </a:br>
            <a:endParaRPr lang="sl-SI"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49553" y="1844936"/>
            <a:ext cx="8261873" cy="4082251"/>
          </a:xfrm>
        </p:spPr>
        <p:txBody>
          <a:bodyPr>
            <a:normAutofit fontScale="70000" lnSpcReduction="20000"/>
          </a:bodyPr>
          <a:lstStyle/>
          <a:p>
            <a:r>
              <a:rPr lang="sl-SI" dirty="0" smtClean="0"/>
              <a:t>006 Računsko sodišče</a:t>
            </a:r>
          </a:p>
          <a:p>
            <a:r>
              <a:rPr lang="sl-SI" dirty="0" smtClean="0"/>
              <a:t>007 Splošni </a:t>
            </a:r>
            <a:r>
              <a:rPr lang="sl-SI" dirty="0"/>
              <a:t>in drugi akti zavoda</a:t>
            </a:r>
          </a:p>
          <a:p>
            <a:r>
              <a:rPr lang="sl-SI" dirty="0"/>
              <a:t>01 Organizacija javne uprave</a:t>
            </a:r>
          </a:p>
          <a:p>
            <a:r>
              <a:rPr lang="sl-SI" dirty="0"/>
              <a:t>     010 sistem plač v javnem sektorju, zagotavljanje kakovosti</a:t>
            </a:r>
          </a:p>
          <a:p>
            <a:r>
              <a:rPr lang="sl-SI" dirty="0"/>
              <a:t>     013 strokovni in drugi sveti, disciplinska komisija, svet šole, vrtca…</a:t>
            </a:r>
          </a:p>
          <a:p>
            <a:r>
              <a:rPr lang="sl-SI" dirty="0"/>
              <a:t>    </a:t>
            </a:r>
            <a:r>
              <a:rPr lang="sl-SI" dirty="0" smtClean="0"/>
              <a:t> 014 </a:t>
            </a:r>
            <a:r>
              <a:rPr lang="sl-SI" dirty="0"/>
              <a:t>soglasja k statutom, soglasja ob imenovanju ravnatelja, članov sveta, podelitev in izvajanje javnega pooblastila</a:t>
            </a:r>
          </a:p>
          <a:p>
            <a:r>
              <a:rPr lang="sl-SI" dirty="0"/>
              <a:t>02 Upravno poslovanje</a:t>
            </a:r>
          </a:p>
          <a:p>
            <a:r>
              <a:rPr lang="sl-SI" dirty="0"/>
              <a:t>   </a:t>
            </a:r>
            <a:r>
              <a:rPr lang="sl-SI" dirty="0" smtClean="0"/>
              <a:t>  020 </a:t>
            </a:r>
            <a:r>
              <a:rPr lang="sl-SI" dirty="0"/>
              <a:t>upravno poslovanje: odbiranje arhivskega gradiva, overitve listin, podpisov in žigov, izločanje gradiva </a:t>
            </a:r>
            <a:r>
              <a:rPr lang="sl-SI" dirty="0" smtClean="0"/>
              <a:t>v stalni </a:t>
            </a:r>
            <a:r>
              <a:rPr lang="sl-SI" dirty="0"/>
              <a:t>zbirki, delovni čas, uradne ure…</a:t>
            </a:r>
          </a:p>
          <a:p>
            <a:r>
              <a:rPr lang="sl-SI" dirty="0"/>
              <a:t>  </a:t>
            </a:r>
            <a:r>
              <a:rPr lang="sl-SI" dirty="0" smtClean="0"/>
              <a:t>   021 </a:t>
            </a:r>
            <a:r>
              <a:rPr lang="sl-SI" dirty="0"/>
              <a:t>odločbe</a:t>
            </a:r>
            <a:r>
              <a:rPr lang="sl-SI" dirty="0" smtClean="0"/>
              <a:t>, upravni </a:t>
            </a:r>
            <a:r>
              <a:rPr lang="sl-SI" dirty="0"/>
              <a:t>postopek, pravna pomoč</a:t>
            </a:r>
          </a:p>
          <a:p>
            <a:r>
              <a:rPr lang="sl-SI" dirty="0"/>
              <a:t> </a:t>
            </a:r>
            <a:r>
              <a:rPr lang="sl-SI" dirty="0" smtClean="0"/>
              <a:t>    </a:t>
            </a:r>
            <a:r>
              <a:rPr lang="sl-SI" dirty="0"/>
              <a:t>023 administrativno-tehnično poslovanje: pečati, žigi, štampiljke, evidenca izdanih ključev, varnostna služba, službeni telefoni, vzdrževanje vozil, nabava računalniške opreme, varovanje, elektronski podpisi…</a:t>
            </a:r>
          </a:p>
          <a:p>
            <a:r>
              <a:rPr lang="sl-SI" dirty="0"/>
              <a:t> </a:t>
            </a:r>
            <a:r>
              <a:rPr lang="sl-SI" dirty="0" smtClean="0"/>
              <a:t>    024 </a:t>
            </a:r>
            <a:r>
              <a:rPr lang="sl-SI" dirty="0"/>
              <a:t>projektno delo, delovne skupne</a:t>
            </a:r>
          </a:p>
          <a:p>
            <a:r>
              <a:rPr lang="sl-SI" dirty="0"/>
              <a:t> </a:t>
            </a:r>
            <a:r>
              <a:rPr lang="sl-SI" dirty="0" smtClean="0"/>
              <a:t>    037 </a:t>
            </a:r>
            <a:r>
              <a:rPr lang="sl-SI" dirty="0"/>
              <a:t>pomoč občinam, obiski, posvetovanja</a:t>
            </a:r>
          </a:p>
          <a:p>
            <a:endParaRPr lang="sl-SI" dirty="0"/>
          </a:p>
        </p:txBody>
      </p:sp>
    </p:spTree>
    <p:extLst>
      <p:ext uri="{BB962C8B-B14F-4D97-AF65-F5344CB8AC3E}">
        <p14:creationId xmlns:p14="http://schemas.microsoft.com/office/powerpoint/2010/main" val="303455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latin typeface="Arial" panose="020B0604020202020204" pitchFamily="34" charset="0"/>
                <a:cs typeface="Arial" panose="020B0604020202020204" pitchFamily="34" charset="0"/>
              </a:rPr>
              <a:t>RAZRED 0</a:t>
            </a:r>
            <a:endParaRPr lang="sl-SI"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0000" lnSpcReduction="20000"/>
          </a:bodyPr>
          <a:lstStyle/>
          <a:p>
            <a:r>
              <a:rPr lang="sl-SI" dirty="0" smtClean="0"/>
              <a:t>041 </a:t>
            </a:r>
            <a:r>
              <a:rPr lang="sl-SI" dirty="0"/>
              <a:t>volitve</a:t>
            </a:r>
          </a:p>
          <a:p>
            <a:r>
              <a:rPr lang="sl-SI" dirty="0" smtClean="0"/>
              <a:t>042 </a:t>
            </a:r>
            <a:r>
              <a:rPr lang="sl-SI" dirty="0"/>
              <a:t>referendumi</a:t>
            </a:r>
          </a:p>
          <a:p>
            <a:r>
              <a:rPr lang="sl-SI" dirty="0"/>
              <a:t>060 nadzorstvo, nadzor pri zakonitosti in strokovnosti pri opravljanju upravnih dejanj, notranja revizija</a:t>
            </a:r>
          </a:p>
          <a:p>
            <a:r>
              <a:rPr lang="sl-SI" dirty="0"/>
              <a:t>061 inšpekcija</a:t>
            </a:r>
          </a:p>
          <a:p>
            <a:r>
              <a:rPr lang="sl-SI" dirty="0"/>
              <a:t>071 vzdrževanje in objava registra zbirk osebnih podatkov</a:t>
            </a:r>
          </a:p>
          <a:p>
            <a:r>
              <a:rPr lang="sl-SI" dirty="0"/>
              <a:t>081 proslave</a:t>
            </a:r>
          </a:p>
          <a:p>
            <a:r>
              <a:rPr lang="sl-SI" dirty="0"/>
              <a:t>090 informacije in katalogi  javnega značaja</a:t>
            </a:r>
          </a:p>
          <a:p>
            <a:r>
              <a:rPr lang="sl-SI" dirty="0"/>
              <a:t>091 tiskovne konference, intervjuji, dnevi odprtih vrat, informativni dnevi, predstavitve zavodov</a:t>
            </a:r>
          </a:p>
          <a:p>
            <a:r>
              <a:rPr lang="sl-SI" dirty="0"/>
              <a:t>092 vloge in pritožbe, ki jih ni moč uvrstiti, anonimke</a:t>
            </a:r>
          </a:p>
          <a:p>
            <a:r>
              <a:rPr lang="sl-SI" dirty="0"/>
              <a:t>093 odnosi z društvi, humanitarnimi org., klubi…</a:t>
            </a:r>
          </a:p>
          <a:p>
            <a:r>
              <a:rPr lang="sl-SI" dirty="0"/>
              <a:t>094 priznanja in nagrade, ki jih dobi šola, zavod</a:t>
            </a:r>
          </a:p>
          <a:p>
            <a:r>
              <a:rPr lang="sl-SI" dirty="0"/>
              <a:t>095 narodne skupnosti</a:t>
            </a:r>
          </a:p>
        </p:txBody>
      </p:sp>
    </p:spTree>
    <p:extLst>
      <p:ext uri="{BB962C8B-B14F-4D97-AF65-F5344CB8AC3E}">
        <p14:creationId xmlns:p14="http://schemas.microsoft.com/office/powerpoint/2010/main" val="3219043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600" dirty="0" smtClean="0">
                <a:latin typeface="Arial" panose="020B0604020202020204" pitchFamily="34" charset="0"/>
                <a:cs typeface="Arial" panose="020B0604020202020204" pitchFamily="34" charset="0"/>
              </a:rPr>
              <a:t/>
            </a:r>
            <a:br>
              <a:rPr lang="sl-SI" sz="3600" dirty="0" smtClean="0">
                <a:latin typeface="Arial" panose="020B0604020202020204" pitchFamily="34" charset="0"/>
                <a:cs typeface="Arial" panose="020B0604020202020204" pitchFamily="34" charset="0"/>
              </a:rPr>
            </a:br>
            <a:r>
              <a:rPr lang="sl-SI" sz="3600" dirty="0" smtClean="0">
                <a:latin typeface="Arial" panose="020B0604020202020204" pitchFamily="34" charset="0"/>
                <a:cs typeface="Arial" panose="020B0604020202020204" pitchFamily="34" charset="0"/>
              </a:rPr>
              <a:t>RAZRED </a:t>
            </a:r>
            <a:r>
              <a:rPr lang="sl-SI" sz="3600" dirty="0">
                <a:latin typeface="Arial" panose="020B0604020202020204" pitchFamily="34" charset="0"/>
                <a:cs typeface="Arial" panose="020B0604020202020204" pitchFamily="34" charset="0"/>
              </a:rPr>
              <a:t>1 – DELO, DRUŽINA, SOCIALNE ZADEVE</a:t>
            </a:r>
            <a:r>
              <a:rPr lang="sl-SI" sz="3600" dirty="0"/>
              <a:t/>
            </a:r>
            <a:br>
              <a:rPr lang="sl-SI" sz="3600" dirty="0"/>
            </a:br>
            <a:endParaRPr lang="sl-SI" sz="3600" dirty="0"/>
          </a:p>
        </p:txBody>
      </p:sp>
      <p:sp>
        <p:nvSpPr>
          <p:cNvPr id="3" name="Content Placeholder 2"/>
          <p:cNvSpPr>
            <a:spLocks noGrp="1"/>
          </p:cNvSpPr>
          <p:nvPr>
            <p:ph idx="1"/>
          </p:nvPr>
        </p:nvSpPr>
        <p:spPr>
          <a:xfrm>
            <a:off x="1950721" y="2119256"/>
            <a:ext cx="8261873" cy="4023635"/>
          </a:xfrm>
        </p:spPr>
        <p:txBody>
          <a:bodyPr>
            <a:normAutofit fontScale="70000" lnSpcReduction="20000"/>
          </a:bodyPr>
          <a:lstStyle/>
          <a:p>
            <a:r>
              <a:rPr lang="sl-SI" b="1" dirty="0"/>
              <a:t>10 delovna razmerja in pravice</a:t>
            </a:r>
          </a:p>
          <a:p>
            <a:r>
              <a:rPr lang="sl-SI" dirty="0"/>
              <a:t>    </a:t>
            </a:r>
            <a:r>
              <a:rPr lang="sl-SI" dirty="0" smtClean="0"/>
              <a:t>100 </a:t>
            </a:r>
            <a:r>
              <a:rPr lang="sl-SI" dirty="0"/>
              <a:t>personalne mape, pogodbe o delu, avtorske pogodbe, pogodbe o </a:t>
            </a:r>
            <a:r>
              <a:rPr lang="sl-SI" dirty="0" err="1" smtClean="0"/>
              <a:t>izob</a:t>
            </a:r>
            <a:r>
              <a:rPr lang="sl-SI" dirty="0" smtClean="0"/>
              <a:t>., </a:t>
            </a:r>
            <a:r>
              <a:rPr lang="sl-SI" dirty="0"/>
              <a:t>disciplinski postopek, delovni spori, letni dopusti, jubilejne nagrade, pripravništvo, mentorstvo, letni pogovori, imenovanje ravnateljev</a:t>
            </a:r>
          </a:p>
          <a:p>
            <a:r>
              <a:rPr lang="sl-SI" dirty="0"/>
              <a:t>   </a:t>
            </a:r>
            <a:r>
              <a:rPr lang="sl-SI" dirty="0" smtClean="0"/>
              <a:t>  101 </a:t>
            </a:r>
            <a:r>
              <a:rPr lang="sl-SI" dirty="0"/>
              <a:t>sindikat, statut sindikata, delovanje, stavke…</a:t>
            </a:r>
          </a:p>
          <a:p>
            <a:r>
              <a:rPr lang="sl-SI" dirty="0"/>
              <a:t>    </a:t>
            </a:r>
            <a:r>
              <a:rPr lang="sl-SI" dirty="0" smtClean="0"/>
              <a:t> 102 </a:t>
            </a:r>
            <a:r>
              <a:rPr lang="sl-SI" dirty="0"/>
              <a:t>nesreče pri delu, redni servisi gasilske opreme, požarni red, zdravniški pregledi,</a:t>
            </a:r>
          </a:p>
          <a:p>
            <a:r>
              <a:rPr lang="sl-SI" dirty="0"/>
              <a:t>     103 pokojninsko in invalidsko zavarovanje, dodatno pokojninsko zavarovanje</a:t>
            </a:r>
          </a:p>
          <a:p>
            <a:r>
              <a:rPr lang="sl-SI" dirty="0"/>
              <a:t>     </a:t>
            </a:r>
            <a:r>
              <a:rPr lang="sl-SI" dirty="0" smtClean="0"/>
              <a:t>110 </a:t>
            </a:r>
            <a:r>
              <a:rPr lang="sl-SI" dirty="0"/>
              <a:t>zaposlovanje: potrebe po delavcih, študentsko delo, javna dela…</a:t>
            </a:r>
          </a:p>
          <a:p>
            <a:r>
              <a:rPr lang="sl-SI" dirty="0"/>
              <a:t>     </a:t>
            </a:r>
            <a:r>
              <a:rPr lang="sl-SI" dirty="0" smtClean="0"/>
              <a:t>111 </a:t>
            </a:r>
            <a:r>
              <a:rPr lang="sl-SI" dirty="0"/>
              <a:t>zaposlovanje predavateljev iz tujine</a:t>
            </a:r>
          </a:p>
          <a:p>
            <a:r>
              <a:rPr lang="sl-SI" b="1" dirty="0"/>
              <a:t>12 družina in socialno varstvene dejavnosti</a:t>
            </a:r>
          </a:p>
          <a:p>
            <a:r>
              <a:rPr lang="sl-SI" dirty="0"/>
              <a:t>     121 očetovski dopust</a:t>
            </a:r>
          </a:p>
          <a:p>
            <a:r>
              <a:rPr lang="sl-SI" dirty="0"/>
              <a:t>     </a:t>
            </a:r>
            <a:r>
              <a:rPr lang="sl-SI" dirty="0" smtClean="0"/>
              <a:t>122 </a:t>
            </a:r>
            <a:r>
              <a:rPr lang="sl-SI" dirty="0"/>
              <a:t>subvencije za </a:t>
            </a:r>
            <a:r>
              <a:rPr lang="sl-SI" dirty="0" smtClean="0"/>
              <a:t>predšolske </a:t>
            </a:r>
            <a:r>
              <a:rPr lang="sl-SI" dirty="0"/>
              <a:t>otroke, učence, dijake, udeležence </a:t>
            </a:r>
            <a:r>
              <a:rPr lang="sl-SI" dirty="0" err="1" smtClean="0"/>
              <a:t>izob</a:t>
            </a:r>
            <a:r>
              <a:rPr lang="sl-SI" dirty="0" smtClean="0"/>
              <a:t>. </a:t>
            </a:r>
            <a:r>
              <a:rPr lang="sl-SI" dirty="0"/>
              <a:t>o</a:t>
            </a:r>
            <a:r>
              <a:rPr lang="sl-SI" dirty="0" smtClean="0"/>
              <a:t>draslih</a:t>
            </a:r>
            <a:r>
              <a:rPr lang="sl-SI" dirty="0"/>
              <a:t>, subvencioniran prevoz, prehrana, šola v naravi, znižanje plačil v vrtcih, glasbenih šolah…</a:t>
            </a:r>
          </a:p>
          <a:p>
            <a:r>
              <a:rPr lang="sl-SI" b="1" dirty="0"/>
              <a:t>14 invalidsko varstvo</a:t>
            </a:r>
          </a:p>
          <a:p>
            <a:endParaRPr lang="sl-SI" dirty="0"/>
          </a:p>
        </p:txBody>
      </p:sp>
    </p:spTree>
    <p:extLst>
      <p:ext uri="{BB962C8B-B14F-4D97-AF65-F5344CB8AC3E}">
        <p14:creationId xmlns:p14="http://schemas.microsoft.com/office/powerpoint/2010/main" val="301731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RAZRED </a:t>
            </a:r>
            <a:r>
              <a:rPr lang="sl-SI" dirty="0">
                <a:latin typeface="Arial" panose="020B0604020202020204" pitchFamily="34" charset="0"/>
                <a:cs typeface="Arial" panose="020B0604020202020204" pitchFamily="34" charset="0"/>
              </a:rPr>
              <a:t>1 – DELO, DRUŽINA, SOCIALNE ZADEVE</a:t>
            </a:r>
            <a:r>
              <a:rPr lang="sl-SI" dirty="0"/>
              <a:t/>
            </a:r>
            <a:br>
              <a:rPr lang="sl-SI" dirty="0"/>
            </a:br>
            <a:endParaRPr lang="sl-SI" dirty="0"/>
          </a:p>
        </p:txBody>
      </p:sp>
      <p:sp>
        <p:nvSpPr>
          <p:cNvPr id="3" name="Content Placeholder 2"/>
          <p:cNvSpPr>
            <a:spLocks noGrp="1"/>
          </p:cNvSpPr>
          <p:nvPr>
            <p:ph idx="1"/>
          </p:nvPr>
        </p:nvSpPr>
        <p:spPr/>
        <p:txBody>
          <a:bodyPr>
            <a:normAutofit fontScale="77500" lnSpcReduction="20000"/>
          </a:bodyPr>
          <a:lstStyle/>
          <a:p>
            <a:r>
              <a:rPr lang="sl-SI" b="1" dirty="0"/>
              <a:t>14 invalidsko varstvo</a:t>
            </a:r>
          </a:p>
          <a:p>
            <a:r>
              <a:rPr lang="sl-SI" dirty="0"/>
              <a:t>  </a:t>
            </a:r>
            <a:r>
              <a:rPr lang="sl-SI" dirty="0" smtClean="0"/>
              <a:t> 140 </a:t>
            </a:r>
            <a:r>
              <a:rPr lang="sl-SI" dirty="0"/>
              <a:t>nadomestila za </a:t>
            </a:r>
            <a:r>
              <a:rPr lang="sl-SI" dirty="0" smtClean="0"/>
              <a:t>invalidnost</a:t>
            </a:r>
            <a:endParaRPr lang="sl-SI" dirty="0"/>
          </a:p>
          <a:p>
            <a:r>
              <a:rPr lang="sl-SI" b="1" dirty="0"/>
              <a:t>16 zdravstvena dejavnost</a:t>
            </a:r>
          </a:p>
          <a:p>
            <a:r>
              <a:rPr lang="sl-SI" dirty="0" smtClean="0"/>
              <a:t>   162 </a:t>
            </a:r>
            <a:r>
              <a:rPr lang="sl-SI" dirty="0"/>
              <a:t>zdravstvena nega</a:t>
            </a:r>
          </a:p>
          <a:p>
            <a:r>
              <a:rPr lang="sl-SI" dirty="0" smtClean="0"/>
              <a:t>   165 </a:t>
            </a:r>
            <a:r>
              <a:rPr lang="sl-SI" dirty="0"/>
              <a:t>nujna medicinska pomoč</a:t>
            </a:r>
          </a:p>
          <a:p>
            <a:r>
              <a:rPr lang="sl-SI" dirty="0" smtClean="0"/>
              <a:t>   166 </a:t>
            </a:r>
            <a:r>
              <a:rPr lang="sl-SI" dirty="0"/>
              <a:t>epidemije, nesreče z nevarno snovjo</a:t>
            </a:r>
          </a:p>
          <a:p>
            <a:r>
              <a:rPr lang="sl-SI" b="1" dirty="0"/>
              <a:t>18 zdravstveno varstvo in zavarovanje</a:t>
            </a:r>
          </a:p>
          <a:p>
            <a:r>
              <a:rPr lang="sl-SI" dirty="0" smtClean="0"/>
              <a:t>   181 </a:t>
            </a:r>
            <a:r>
              <a:rPr lang="sl-SI" dirty="0"/>
              <a:t>varstvo pred nalezljivimi boleznimi, ukrepi za krepitev zdravja</a:t>
            </a:r>
          </a:p>
          <a:p>
            <a:r>
              <a:rPr lang="sl-SI" dirty="0" smtClean="0"/>
              <a:t>   182 </a:t>
            </a:r>
            <a:r>
              <a:rPr lang="sl-SI" dirty="0"/>
              <a:t>zdravstvena ustreznost živil, pitne vode</a:t>
            </a:r>
          </a:p>
          <a:p>
            <a:r>
              <a:rPr lang="sl-SI" dirty="0" smtClean="0"/>
              <a:t>   184 </a:t>
            </a:r>
            <a:r>
              <a:rPr lang="sl-SI" dirty="0"/>
              <a:t>nevarne snovi</a:t>
            </a:r>
          </a:p>
          <a:p>
            <a:r>
              <a:rPr lang="sl-SI" dirty="0" smtClean="0"/>
              <a:t>   186 </a:t>
            </a:r>
            <a:r>
              <a:rPr lang="sl-SI" dirty="0"/>
              <a:t>izpostavljenost ionizirajočim sevanjem</a:t>
            </a:r>
          </a:p>
          <a:p>
            <a:r>
              <a:rPr lang="sl-SI" dirty="0" smtClean="0"/>
              <a:t>   187 </a:t>
            </a:r>
            <a:r>
              <a:rPr lang="sl-SI" dirty="0"/>
              <a:t>varstvo pred boleznimi odvisnosti</a:t>
            </a:r>
          </a:p>
          <a:p>
            <a:endParaRPr lang="sl-SI" dirty="0"/>
          </a:p>
        </p:txBody>
      </p:sp>
    </p:spTree>
    <p:extLst>
      <p:ext uri="{BB962C8B-B14F-4D97-AF65-F5344CB8AC3E}">
        <p14:creationId xmlns:p14="http://schemas.microsoft.com/office/powerpoint/2010/main" val="2791512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a:latin typeface="Arial" panose="020B0604020202020204" pitchFamily="34" charset="0"/>
                <a:cs typeface="Arial" panose="020B0604020202020204" pitchFamily="34" charset="0"/>
              </a:rPr>
              <a:t>2 NOTRANJE ZADEVE</a:t>
            </a:r>
            <a:br>
              <a:rPr lang="sl-SI" dirty="0">
                <a:latin typeface="Arial" panose="020B0604020202020204" pitchFamily="34" charset="0"/>
                <a:cs typeface="Arial" panose="020B0604020202020204" pitchFamily="34" charset="0"/>
              </a:rPr>
            </a:br>
            <a:endParaRPr lang="sl-SI"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sl-SI" dirty="0"/>
              <a:t>217 registracija in tehnični pregledi motornih vozil</a:t>
            </a:r>
          </a:p>
          <a:p>
            <a:r>
              <a:rPr lang="sl-SI" dirty="0"/>
              <a:t>221 kazniva dejanja, prekrški, preprečevanje kaznivih dejanj</a:t>
            </a:r>
          </a:p>
          <a:p>
            <a:r>
              <a:rPr lang="sl-SI" dirty="0"/>
              <a:t>231 odkrivanje in preprečevanje kriminalitete, korupcije</a:t>
            </a:r>
          </a:p>
          <a:p>
            <a:r>
              <a:rPr lang="sl-SI" dirty="0"/>
              <a:t>240 splošno varovanje oseb in objektov</a:t>
            </a:r>
          </a:p>
          <a:p>
            <a:r>
              <a:rPr lang="sl-SI" dirty="0"/>
              <a:t>242 fizično varovanje objektov</a:t>
            </a:r>
          </a:p>
          <a:p>
            <a:r>
              <a:rPr lang="sl-SI" dirty="0"/>
              <a:t>260 načrtovanje, vodenje notranje zaščite</a:t>
            </a:r>
          </a:p>
          <a:p>
            <a:endParaRPr lang="sl-SI" dirty="0"/>
          </a:p>
        </p:txBody>
      </p:sp>
    </p:spTree>
    <p:extLst>
      <p:ext uri="{BB962C8B-B14F-4D97-AF65-F5344CB8AC3E}">
        <p14:creationId xmlns:p14="http://schemas.microsoft.com/office/powerpoint/2010/main" val="1527893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sz="3100" dirty="0" smtClean="0">
                <a:latin typeface="Arial" panose="020B0604020202020204" pitchFamily="34" charset="0"/>
                <a:cs typeface="Arial" panose="020B0604020202020204" pitchFamily="34" charset="0"/>
              </a:rPr>
              <a:t/>
            </a:r>
            <a:br>
              <a:rPr lang="sl-SI" sz="3100" dirty="0" smtClean="0">
                <a:latin typeface="Arial" panose="020B0604020202020204" pitchFamily="34" charset="0"/>
                <a:cs typeface="Arial" panose="020B0604020202020204" pitchFamily="34" charset="0"/>
              </a:rPr>
            </a:br>
            <a:r>
              <a:rPr lang="sl-SI" sz="3100" dirty="0" smtClean="0">
                <a:latin typeface="Arial" panose="020B0604020202020204" pitchFamily="34" charset="0"/>
                <a:cs typeface="Arial" panose="020B0604020202020204" pitchFamily="34" charset="0"/>
              </a:rPr>
              <a:t>RAZRED 3 </a:t>
            </a:r>
            <a:r>
              <a:rPr lang="sl-SI" sz="3100" dirty="0">
                <a:latin typeface="Arial" panose="020B0604020202020204" pitchFamily="34" charset="0"/>
                <a:cs typeface="Arial" panose="020B0604020202020204" pitchFamily="34" charset="0"/>
              </a:rPr>
              <a:t>GOSPODARSTVO, KMETIJSTVO, GOZDARSTVO, PREHRANA, </a:t>
            </a:r>
            <a:r>
              <a:rPr lang="sl-SI" sz="3100" dirty="0" smtClean="0">
                <a:latin typeface="Arial" panose="020B0604020202020204" pitchFamily="34" charset="0"/>
                <a:cs typeface="Arial" panose="020B0604020202020204" pitchFamily="34" charset="0"/>
              </a:rPr>
              <a:t>OKOLJE</a:t>
            </a:r>
            <a:r>
              <a:rPr lang="sl-SI" sz="3100" dirty="0">
                <a:latin typeface="Arial" panose="020B0604020202020204" pitchFamily="34" charset="0"/>
                <a:cs typeface="Arial" panose="020B0604020202020204" pitchFamily="34" charset="0"/>
              </a:rPr>
              <a:t>, PROMET IN ZVEZE</a:t>
            </a:r>
            <a:r>
              <a:rPr lang="sl-SI" dirty="0"/>
              <a:t/>
            </a:r>
            <a:br>
              <a:rPr lang="sl-SI" dirty="0"/>
            </a:br>
            <a:endParaRPr lang="sl-SI" dirty="0"/>
          </a:p>
        </p:txBody>
      </p:sp>
      <p:sp>
        <p:nvSpPr>
          <p:cNvPr id="3" name="Content Placeholder 2"/>
          <p:cNvSpPr>
            <a:spLocks noGrp="1"/>
          </p:cNvSpPr>
          <p:nvPr>
            <p:ph idx="1"/>
          </p:nvPr>
        </p:nvSpPr>
        <p:spPr>
          <a:xfrm>
            <a:off x="1950721" y="2121876"/>
            <a:ext cx="8261873" cy="4079631"/>
          </a:xfrm>
        </p:spPr>
        <p:txBody>
          <a:bodyPr>
            <a:normAutofit fontScale="85000" lnSpcReduction="10000"/>
          </a:bodyPr>
          <a:lstStyle/>
          <a:p>
            <a:r>
              <a:rPr lang="sl-SI" b="1" dirty="0"/>
              <a:t>33 kmetijstvo varna prehrana</a:t>
            </a:r>
          </a:p>
          <a:p>
            <a:r>
              <a:rPr lang="sl-SI" dirty="0"/>
              <a:t>    </a:t>
            </a:r>
            <a:r>
              <a:rPr lang="sl-SI" dirty="0" smtClean="0"/>
              <a:t> 330 </a:t>
            </a:r>
            <a:r>
              <a:rPr lang="sl-SI" dirty="0"/>
              <a:t>podarjena hrana zadruge</a:t>
            </a:r>
          </a:p>
          <a:p>
            <a:r>
              <a:rPr lang="sl-SI" dirty="0"/>
              <a:t>   </a:t>
            </a:r>
            <a:r>
              <a:rPr lang="sl-SI" dirty="0" smtClean="0"/>
              <a:t>  332 </a:t>
            </a:r>
            <a:r>
              <a:rPr lang="sl-SI" dirty="0"/>
              <a:t>varna hrana, kakovost hrane, prehrana – pritožbe, kontrola živil</a:t>
            </a:r>
          </a:p>
          <a:p>
            <a:r>
              <a:rPr lang="sl-SI" b="1" dirty="0"/>
              <a:t>35 prostor in okolje</a:t>
            </a:r>
          </a:p>
          <a:p>
            <a:r>
              <a:rPr lang="sl-SI" dirty="0"/>
              <a:t>     </a:t>
            </a:r>
            <a:r>
              <a:rPr lang="sl-SI" dirty="0" smtClean="0"/>
              <a:t>350 </a:t>
            </a:r>
            <a:r>
              <a:rPr lang="sl-SI" dirty="0"/>
              <a:t>prostorsko načrtovanje, izdaja soglasij k prostorskim aktom</a:t>
            </a:r>
          </a:p>
          <a:p>
            <a:r>
              <a:rPr lang="sl-SI" dirty="0"/>
              <a:t>     </a:t>
            </a:r>
            <a:r>
              <a:rPr lang="sl-SI" dirty="0" smtClean="0"/>
              <a:t>351 </a:t>
            </a:r>
            <a:r>
              <a:rPr lang="sl-SI" dirty="0"/>
              <a:t>gradbena dovoljenja, lokacijske informacije</a:t>
            </a:r>
          </a:p>
          <a:p>
            <a:r>
              <a:rPr lang="sl-SI" dirty="0"/>
              <a:t>    </a:t>
            </a:r>
            <a:r>
              <a:rPr lang="sl-SI" dirty="0" smtClean="0"/>
              <a:t> </a:t>
            </a:r>
            <a:r>
              <a:rPr lang="sl-SI" dirty="0"/>
              <a:t>352 kataster stavb</a:t>
            </a:r>
          </a:p>
          <a:p>
            <a:r>
              <a:rPr lang="sl-SI" b="1" dirty="0"/>
              <a:t>38 informatika, pošta</a:t>
            </a:r>
            <a:r>
              <a:rPr lang="sl-SI" dirty="0"/>
              <a:t>…</a:t>
            </a:r>
          </a:p>
          <a:p>
            <a:r>
              <a:rPr lang="sl-SI" dirty="0"/>
              <a:t>     </a:t>
            </a:r>
            <a:r>
              <a:rPr lang="sl-SI" dirty="0" smtClean="0"/>
              <a:t>384 </a:t>
            </a:r>
            <a:r>
              <a:rPr lang="sl-SI" dirty="0"/>
              <a:t>vzdrževanje informacijske infrastrukture, programska oprema…</a:t>
            </a:r>
          </a:p>
          <a:p>
            <a:r>
              <a:rPr lang="sl-SI" dirty="0"/>
              <a:t>     </a:t>
            </a:r>
            <a:r>
              <a:rPr lang="sl-SI" dirty="0" smtClean="0"/>
              <a:t>385 </a:t>
            </a:r>
            <a:r>
              <a:rPr lang="sl-SI" dirty="0"/>
              <a:t>vzdrževanje lastnih informacijskih sistemov, strojne opreme</a:t>
            </a:r>
          </a:p>
          <a:p>
            <a:endParaRPr lang="sl-SI" dirty="0"/>
          </a:p>
        </p:txBody>
      </p:sp>
    </p:spTree>
    <p:extLst>
      <p:ext uri="{BB962C8B-B14F-4D97-AF65-F5344CB8AC3E}">
        <p14:creationId xmlns:p14="http://schemas.microsoft.com/office/powerpoint/2010/main" val="1761894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latin typeface="Arial" panose="020B0604020202020204" pitchFamily="34" charset="0"/>
                <a:cs typeface="Arial" panose="020B0604020202020204" pitchFamily="34" charset="0"/>
              </a:rPr>
              <a:t>RAZRED 4 </a:t>
            </a:r>
            <a:r>
              <a:rPr lang="sl-SI" dirty="0">
                <a:latin typeface="Arial" panose="020B0604020202020204" pitchFamily="34" charset="0"/>
                <a:cs typeface="Arial" panose="020B0604020202020204" pitchFamily="34" charset="0"/>
              </a:rPr>
              <a:t>FINANCE</a:t>
            </a:r>
            <a:br>
              <a:rPr lang="sl-SI" dirty="0">
                <a:latin typeface="Arial" panose="020B0604020202020204" pitchFamily="34" charset="0"/>
                <a:cs typeface="Arial" panose="020B0604020202020204" pitchFamily="34" charset="0"/>
              </a:rPr>
            </a:br>
            <a:endParaRPr lang="sl-SI"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sl-SI" b="1" dirty="0" smtClean="0"/>
              <a:t>40 </a:t>
            </a:r>
            <a:r>
              <a:rPr lang="sl-SI" b="1" dirty="0"/>
              <a:t>finančni sistem</a:t>
            </a:r>
          </a:p>
          <a:p>
            <a:r>
              <a:rPr lang="sl-SI" dirty="0"/>
              <a:t>    </a:t>
            </a:r>
            <a:r>
              <a:rPr lang="sl-SI" dirty="0" smtClean="0"/>
              <a:t> 401 </a:t>
            </a:r>
            <a:r>
              <a:rPr lang="sl-SI" dirty="0"/>
              <a:t>zavarovalništvo, obvezna zavarovanja v prometu, zavarovanje premoženja</a:t>
            </a:r>
          </a:p>
          <a:p>
            <a:r>
              <a:rPr lang="sl-SI" dirty="0"/>
              <a:t>   </a:t>
            </a:r>
            <a:r>
              <a:rPr lang="sl-SI" dirty="0" smtClean="0"/>
              <a:t>  </a:t>
            </a:r>
            <a:r>
              <a:rPr lang="sl-SI" dirty="0"/>
              <a:t>405 plačilni promet: ček, menica, transakcijski račun</a:t>
            </a:r>
          </a:p>
          <a:p>
            <a:r>
              <a:rPr lang="sl-SI" dirty="0"/>
              <a:t>     406 finančno poslovanje: sponzorske, donatorske pogodbe, plačilna disciplina</a:t>
            </a:r>
          </a:p>
          <a:p>
            <a:r>
              <a:rPr lang="sl-SI" b="1" dirty="0"/>
              <a:t>41 proračun</a:t>
            </a:r>
          </a:p>
          <a:p>
            <a:r>
              <a:rPr lang="sl-SI" dirty="0"/>
              <a:t>   </a:t>
            </a:r>
            <a:r>
              <a:rPr lang="sl-SI" dirty="0" smtClean="0"/>
              <a:t>  410 </a:t>
            </a:r>
            <a:r>
              <a:rPr lang="sl-SI" dirty="0"/>
              <a:t>zaključni račun</a:t>
            </a:r>
          </a:p>
          <a:p>
            <a:r>
              <a:rPr lang="sl-SI" dirty="0"/>
              <a:t>    </a:t>
            </a:r>
            <a:r>
              <a:rPr lang="sl-SI" dirty="0" smtClean="0"/>
              <a:t> 411 </a:t>
            </a:r>
            <a:r>
              <a:rPr lang="sl-SI" dirty="0"/>
              <a:t>investicije</a:t>
            </a:r>
          </a:p>
          <a:p>
            <a:endParaRPr lang="sl-SI" dirty="0"/>
          </a:p>
        </p:txBody>
      </p:sp>
    </p:spTree>
    <p:extLst>
      <p:ext uri="{BB962C8B-B14F-4D97-AF65-F5344CB8AC3E}">
        <p14:creationId xmlns:p14="http://schemas.microsoft.com/office/powerpoint/2010/main" val="339122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VLOGA ARHIVOV PRI EKN</a:t>
            </a:r>
            <a:endParaRPr lang="sl-SI" b="1" dirty="0"/>
          </a:p>
        </p:txBody>
      </p:sp>
      <p:sp>
        <p:nvSpPr>
          <p:cNvPr id="3" name="Označba mesta vsebine 2"/>
          <p:cNvSpPr>
            <a:spLocks noGrp="1"/>
          </p:cNvSpPr>
          <p:nvPr>
            <p:ph idx="1"/>
          </p:nvPr>
        </p:nvSpPr>
        <p:spPr/>
        <p:txBody>
          <a:bodyPr>
            <a:normAutofit/>
          </a:bodyPr>
          <a:lstStyle/>
          <a:p>
            <a:r>
              <a:rPr lang="sl-SI" b="1" dirty="0" smtClean="0"/>
              <a:t>EKN SPREJME RESORNO MINISTRSTVO – MIZŠ  V SODELOVANJU Z MJU.</a:t>
            </a:r>
          </a:p>
          <a:p>
            <a:r>
              <a:rPr lang="sl-SI" b="1" dirty="0" smtClean="0"/>
              <a:t>ARHIV DOLOČI ARHIVSKO GRADIVO, A ALI A VZORČNO, TO GRADIVO PREVZAME ARHIV. ARHIV PREVZAME TUDI NAČIN ODLAGANJA DOKUMENTOV.</a:t>
            </a:r>
          </a:p>
          <a:p>
            <a:r>
              <a:rPr lang="sl-SI" b="1" dirty="0" smtClean="0"/>
              <a:t>ARHIVISTI POZNAMO PISARNIŠKO POSLOVANJE IN ODLAGANJE DOKUMENTOV.</a:t>
            </a:r>
          </a:p>
          <a:p>
            <a:r>
              <a:rPr lang="sl-SI" b="1" dirty="0" smtClean="0"/>
              <a:t>KLJUB OBJAVLJENEMU EKN ŠE VEDNO PRISTOJNI ARHIV IZDA NAVODILA ZA ODBIRANJE.</a:t>
            </a:r>
          </a:p>
          <a:p>
            <a:endParaRPr lang="sl-SI" b="1" dirty="0"/>
          </a:p>
        </p:txBody>
      </p:sp>
    </p:spTree>
    <p:extLst>
      <p:ext uri="{BB962C8B-B14F-4D97-AF65-F5344CB8AC3E}">
        <p14:creationId xmlns:p14="http://schemas.microsoft.com/office/powerpoint/2010/main" val="3510667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latin typeface="Arial" panose="020B0604020202020204" pitchFamily="34" charset="0"/>
                <a:cs typeface="Arial" panose="020B0604020202020204" pitchFamily="34" charset="0"/>
              </a:rPr>
              <a:t>RAZRED 4 FINANCE</a:t>
            </a:r>
            <a:endParaRPr lang="sl-SI" dirty="0"/>
          </a:p>
        </p:txBody>
      </p:sp>
      <p:sp>
        <p:nvSpPr>
          <p:cNvPr id="3" name="Content Placeholder 2"/>
          <p:cNvSpPr>
            <a:spLocks noGrp="1"/>
          </p:cNvSpPr>
          <p:nvPr>
            <p:ph idx="1"/>
          </p:nvPr>
        </p:nvSpPr>
        <p:spPr/>
        <p:txBody>
          <a:bodyPr/>
          <a:lstStyle/>
          <a:p>
            <a:r>
              <a:rPr lang="sl-SI" dirty="0"/>
              <a:t>422 obdavčitve premoženja, vrednotenje nepremičnin</a:t>
            </a:r>
          </a:p>
          <a:p>
            <a:r>
              <a:rPr lang="sl-SI" dirty="0"/>
              <a:t>425 posebne dajatve, prispevki za zdravstveno zavarovanje</a:t>
            </a:r>
          </a:p>
          <a:p>
            <a:r>
              <a:rPr lang="sl-SI" dirty="0"/>
              <a:t>430 javna naročila</a:t>
            </a:r>
          </a:p>
          <a:p>
            <a:r>
              <a:rPr lang="sl-SI" dirty="0"/>
              <a:t>450 računovodski dokumenti, zaključni račun, plače, fakture, inventure, oskrbnine, </a:t>
            </a:r>
            <a:r>
              <a:rPr lang="sl-SI" dirty="0" smtClean="0"/>
              <a:t>blagajna, </a:t>
            </a:r>
            <a:r>
              <a:rPr lang="sl-SI" dirty="0"/>
              <a:t>potni nalogi…</a:t>
            </a:r>
          </a:p>
          <a:p>
            <a:r>
              <a:rPr lang="sl-SI" dirty="0"/>
              <a:t>476 kapitalske naložbe: letni finančna poročila zavodov</a:t>
            </a:r>
          </a:p>
          <a:p>
            <a:r>
              <a:rPr lang="sl-SI" dirty="0"/>
              <a:t>478 upravljanje stvarnega premoženja: promet z zemljišči, odprodaja vozila, pohištva, računalniške opreme…</a:t>
            </a:r>
          </a:p>
          <a:p>
            <a:endParaRPr lang="sl-SI" dirty="0"/>
          </a:p>
        </p:txBody>
      </p:sp>
    </p:spTree>
    <p:extLst>
      <p:ext uri="{BB962C8B-B14F-4D97-AF65-F5344CB8AC3E}">
        <p14:creationId xmlns:p14="http://schemas.microsoft.com/office/powerpoint/2010/main" val="2628608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latin typeface="Arial" panose="020B0604020202020204" pitchFamily="34" charset="0"/>
                <a:cs typeface="Arial" panose="020B0604020202020204" pitchFamily="34" charset="0"/>
              </a:rPr>
              <a:t>RAZRED 5 </a:t>
            </a:r>
            <a:r>
              <a:rPr lang="sl-SI" dirty="0">
                <a:latin typeface="Arial" panose="020B0604020202020204" pitchFamily="34" charset="0"/>
                <a:cs typeface="Arial" panose="020B0604020202020204" pitchFamily="34" charset="0"/>
              </a:rPr>
              <a:t>ZUNANJE ZADEVE</a:t>
            </a:r>
            <a:br>
              <a:rPr lang="sl-SI" dirty="0">
                <a:latin typeface="Arial" panose="020B0604020202020204" pitchFamily="34" charset="0"/>
                <a:cs typeface="Arial" panose="020B0604020202020204" pitchFamily="34" charset="0"/>
              </a:rPr>
            </a:br>
            <a:endParaRPr lang="sl-SI"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sl-SI" b="1" dirty="0" smtClean="0"/>
              <a:t>53 </a:t>
            </a:r>
            <a:r>
              <a:rPr lang="sl-SI" b="1" dirty="0"/>
              <a:t>slovenska manjšina</a:t>
            </a:r>
          </a:p>
          <a:p>
            <a:r>
              <a:rPr lang="sl-SI" dirty="0"/>
              <a:t>  531 sodelovanje z manjšino</a:t>
            </a:r>
          </a:p>
          <a:p>
            <a:endParaRPr lang="sl-SI" dirty="0"/>
          </a:p>
        </p:txBody>
      </p:sp>
    </p:spTree>
    <p:extLst>
      <p:ext uri="{BB962C8B-B14F-4D97-AF65-F5344CB8AC3E}">
        <p14:creationId xmlns:p14="http://schemas.microsoft.com/office/powerpoint/2010/main" val="1922701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latin typeface="Arial" panose="020B0604020202020204" pitchFamily="34" charset="0"/>
                <a:cs typeface="Arial" panose="020B0604020202020204" pitchFamily="34" charset="0"/>
              </a:rPr>
              <a:t>RAZRED 7 </a:t>
            </a:r>
            <a:r>
              <a:rPr lang="sl-SI" dirty="0">
                <a:latin typeface="Arial" panose="020B0604020202020204" pitchFamily="34" charset="0"/>
                <a:cs typeface="Arial" panose="020B0604020202020204" pitchFamily="34" charset="0"/>
              </a:rPr>
              <a:t>PRAVOSODJE</a:t>
            </a:r>
            <a:r>
              <a:rPr lang="sl-SI" dirty="0"/>
              <a:t/>
            </a:r>
            <a:br>
              <a:rPr lang="sl-SI" dirty="0"/>
            </a:br>
            <a:endParaRPr lang="sl-SI" dirty="0"/>
          </a:p>
        </p:txBody>
      </p:sp>
      <p:sp>
        <p:nvSpPr>
          <p:cNvPr id="3" name="Content Placeholder 2"/>
          <p:cNvSpPr>
            <a:spLocks noGrp="1"/>
          </p:cNvSpPr>
          <p:nvPr>
            <p:ph idx="1"/>
          </p:nvPr>
        </p:nvSpPr>
        <p:spPr/>
        <p:txBody>
          <a:bodyPr/>
          <a:lstStyle/>
          <a:p>
            <a:r>
              <a:rPr lang="sl-SI" dirty="0" smtClean="0"/>
              <a:t>71 </a:t>
            </a:r>
            <a:r>
              <a:rPr lang="sl-SI" dirty="0"/>
              <a:t>kazensko in </a:t>
            </a:r>
            <a:r>
              <a:rPr lang="sl-SI" dirty="0" err="1"/>
              <a:t>prekrškovno</a:t>
            </a:r>
            <a:r>
              <a:rPr lang="sl-SI" dirty="0"/>
              <a:t> pravo, kazenske sankcije</a:t>
            </a:r>
          </a:p>
          <a:p>
            <a:r>
              <a:rPr lang="sl-SI" dirty="0"/>
              <a:t>   711 služnostne pogodbe</a:t>
            </a:r>
          </a:p>
          <a:p>
            <a:r>
              <a:rPr lang="sl-SI" dirty="0"/>
              <a:t>72 izvrševanje kazenskih sankcij</a:t>
            </a:r>
          </a:p>
          <a:p>
            <a:r>
              <a:rPr lang="sl-SI" dirty="0"/>
              <a:t>   </a:t>
            </a:r>
            <a:r>
              <a:rPr lang="sl-SI" dirty="0" smtClean="0"/>
              <a:t>720 </a:t>
            </a:r>
            <a:r>
              <a:rPr lang="sl-SI" dirty="0"/>
              <a:t>napadi na delavce zavoda</a:t>
            </a:r>
          </a:p>
          <a:p>
            <a:r>
              <a:rPr lang="sl-SI" dirty="0"/>
              <a:t>   </a:t>
            </a:r>
            <a:r>
              <a:rPr lang="sl-SI" dirty="0" smtClean="0"/>
              <a:t>723 </a:t>
            </a:r>
            <a:r>
              <a:rPr lang="sl-SI" dirty="0"/>
              <a:t>oddaja mladoletnika v prevzgojni dom, disciplina in kaznovanje mladoletnikov</a:t>
            </a:r>
          </a:p>
          <a:p>
            <a:endParaRPr lang="sl-SI" dirty="0"/>
          </a:p>
        </p:txBody>
      </p:sp>
    </p:spTree>
    <p:extLst>
      <p:ext uri="{BB962C8B-B14F-4D97-AF65-F5344CB8AC3E}">
        <p14:creationId xmlns:p14="http://schemas.microsoft.com/office/powerpoint/2010/main" val="3886105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0721" y="1101969"/>
            <a:ext cx="8261873" cy="4621100"/>
          </a:xfrm>
        </p:spPr>
        <p:txBody>
          <a:bodyPr/>
          <a:lstStyle/>
          <a:p>
            <a:r>
              <a:rPr lang="sl-SI" sz="2800" dirty="0" smtClean="0"/>
              <a:t>RAZRED 8 </a:t>
            </a:r>
            <a:r>
              <a:rPr lang="sl-SI" sz="2800" dirty="0"/>
              <a:t>OBRAMBA</a:t>
            </a:r>
          </a:p>
          <a:p>
            <a:r>
              <a:rPr lang="sl-SI" dirty="0"/>
              <a:t>  </a:t>
            </a:r>
            <a:r>
              <a:rPr lang="sl-SI" dirty="0" smtClean="0"/>
              <a:t>  801 </a:t>
            </a:r>
            <a:r>
              <a:rPr lang="sl-SI" dirty="0"/>
              <a:t>obrambni načrt</a:t>
            </a:r>
          </a:p>
          <a:p>
            <a:endParaRPr lang="sl-SI" dirty="0" smtClean="0"/>
          </a:p>
          <a:p>
            <a:endParaRPr lang="sl-SI" dirty="0"/>
          </a:p>
          <a:p>
            <a:r>
              <a:rPr lang="sl-SI" sz="2800" dirty="0" smtClean="0"/>
              <a:t>RAZRED 9 </a:t>
            </a:r>
            <a:r>
              <a:rPr lang="sl-SI" sz="2800" dirty="0"/>
              <a:t>ZADEVE ZUNAJ RAZREDOV 0-8</a:t>
            </a:r>
          </a:p>
          <a:p>
            <a:r>
              <a:rPr lang="sl-SI" b="1" dirty="0"/>
              <a:t>90 seje, sestanki, posvetovanja</a:t>
            </a:r>
          </a:p>
          <a:p>
            <a:r>
              <a:rPr lang="sl-SI" dirty="0" smtClean="0"/>
              <a:t>    900 </a:t>
            </a:r>
            <a:r>
              <a:rPr lang="sl-SI" dirty="0"/>
              <a:t>seje, sestanki, posvetovanja</a:t>
            </a:r>
          </a:p>
          <a:p>
            <a:r>
              <a:rPr lang="sl-SI" dirty="0" smtClean="0"/>
              <a:t>    909 </a:t>
            </a:r>
            <a:r>
              <a:rPr lang="sl-SI" dirty="0"/>
              <a:t>druge zadeve iz skupine 90</a:t>
            </a:r>
          </a:p>
          <a:p>
            <a:r>
              <a:rPr lang="sl-SI" dirty="0" smtClean="0"/>
              <a:t>    961 </a:t>
            </a:r>
            <a:r>
              <a:rPr lang="sl-SI" dirty="0"/>
              <a:t>statistika</a:t>
            </a:r>
          </a:p>
          <a:p>
            <a:r>
              <a:rPr lang="sl-SI" dirty="0" smtClean="0"/>
              <a:t> </a:t>
            </a:r>
            <a:r>
              <a:rPr lang="sl-SI" b="1" dirty="0" smtClean="0"/>
              <a:t>99 </a:t>
            </a:r>
            <a:r>
              <a:rPr lang="sl-SI" b="1" dirty="0"/>
              <a:t>druge zadeve iz skupine 9</a:t>
            </a:r>
          </a:p>
          <a:p>
            <a:endParaRPr lang="sl-SI" dirty="0"/>
          </a:p>
        </p:txBody>
      </p:sp>
    </p:spTree>
    <p:extLst>
      <p:ext uri="{BB962C8B-B14F-4D97-AF65-F5344CB8AC3E}">
        <p14:creationId xmlns:p14="http://schemas.microsoft.com/office/powerpoint/2010/main" val="1953504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RAZVRŠČANJE DOKUMENTACIJE</a:t>
            </a:r>
            <a:endParaRPr lang="sl-SI" b="1" dirty="0"/>
          </a:p>
        </p:txBody>
      </p:sp>
      <p:sp>
        <p:nvSpPr>
          <p:cNvPr id="3" name="Označba mesta vsebine 2"/>
          <p:cNvSpPr>
            <a:spLocks noGrp="1"/>
          </p:cNvSpPr>
          <p:nvPr>
            <p:ph idx="1"/>
          </p:nvPr>
        </p:nvSpPr>
        <p:spPr/>
        <p:txBody>
          <a:bodyPr>
            <a:normAutofit/>
          </a:bodyPr>
          <a:lstStyle/>
          <a:p>
            <a:r>
              <a:rPr lang="sl-SI" b="1" dirty="0" smtClean="0">
                <a:solidFill>
                  <a:srgbClr val="FF0000"/>
                </a:solidFill>
              </a:rPr>
              <a:t>Uporabljamo vseh 10 razredov.</a:t>
            </a:r>
          </a:p>
          <a:p>
            <a:r>
              <a:rPr lang="sl-SI" b="1" dirty="0" smtClean="0"/>
              <a:t>Ko VIZ izda akt v okviru pooblastil (3. in 4. odstavek 54. člena ZOsn in </a:t>
            </a:r>
            <a:r>
              <a:rPr lang="sl-SI" b="1" dirty="0" err="1" smtClean="0"/>
              <a:t>60.b</a:t>
            </a:r>
            <a:r>
              <a:rPr lang="sl-SI" b="1" dirty="0" smtClean="0"/>
              <a:t> člena ZOsn) šola opravlja upravne naloge. V takih primerih mora upoštevati Uredbo o upravnem poslovanju: sprejemanje pošte in vlog, vodenje evidence na podlagi načrta klasifikacijskih znakov, dodeljevanje zadev, evidentiranje dokumentov in zadev, vodenje rokovnika, odprema pošte, vročanje in hramba dokumentarnega gradiva.</a:t>
            </a:r>
          </a:p>
          <a:p>
            <a:pPr marL="0" indent="0">
              <a:buNone/>
            </a:pPr>
            <a:endParaRPr lang="sl-SI" dirty="0" smtClean="0"/>
          </a:p>
          <a:p>
            <a:endParaRPr lang="sl-SI" dirty="0"/>
          </a:p>
        </p:txBody>
      </p:sp>
    </p:spTree>
    <p:extLst>
      <p:ext uri="{BB962C8B-B14F-4D97-AF65-F5344CB8AC3E}">
        <p14:creationId xmlns:p14="http://schemas.microsoft.com/office/powerpoint/2010/main" val="4279421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l-SI" b="1" dirty="0" smtClean="0"/>
              <a:t>PRIMERI RAZVRŠČANJA</a:t>
            </a:r>
            <a:endParaRPr lang="sl-SI" b="1" dirty="0"/>
          </a:p>
        </p:txBody>
      </p:sp>
      <p:sp>
        <p:nvSpPr>
          <p:cNvPr id="3" name="Subtitle 2"/>
          <p:cNvSpPr>
            <a:spLocks noGrp="1"/>
          </p:cNvSpPr>
          <p:nvPr>
            <p:ph type="subTitle" idx="1"/>
          </p:nvPr>
        </p:nvSpPr>
        <p:spPr>
          <a:xfrm>
            <a:off x="2692398" y="3657596"/>
            <a:ext cx="6815669" cy="1555671"/>
          </a:xfrm>
        </p:spPr>
        <p:txBody>
          <a:bodyPr>
            <a:noAutofit/>
          </a:bodyPr>
          <a:lstStyle/>
          <a:p>
            <a:r>
              <a:rPr lang="sl-SI" sz="5400" b="1" dirty="0" smtClean="0">
                <a:solidFill>
                  <a:schemeClr val="tx1"/>
                </a:solidFill>
              </a:rPr>
              <a:t>ŠOLSKE DOKUMENTACIJE</a:t>
            </a:r>
            <a:endParaRPr lang="sl-SI" sz="5400" b="1" dirty="0">
              <a:solidFill>
                <a:schemeClr val="tx1"/>
              </a:solidFill>
            </a:endParaRPr>
          </a:p>
        </p:txBody>
      </p:sp>
    </p:spTree>
    <p:extLst>
      <p:ext uri="{BB962C8B-B14F-4D97-AF65-F5344CB8AC3E}">
        <p14:creationId xmlns:p14="http://schemas.microsoft.com/office/powerpoint/2010/main" val="1528644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smtClean="0"/>
              <a:t>RAZVRŠČANJE DOKUMENTACIJE PRIMER</a:t>
            </a:r>
            <a:endParaRPr lang="sl-SI" b="1" dirty="0"/>
          </a:p>
        </p:txBody>
      </p:sp>
      <p:sp>
        <p:nvSpPr>
          <p:cNvPr id="3" name="Označba mesta vsebine 2"/>
          <p:cNvSpPr>
            <a:spLocks noGrp="1"/>
          </p:cNvSpPr>
          <p:nvPr>
            <p:ph idx="1"/>
          </p:nvPr>
        </p:nvSpPr>
        <p:spPr/>
        <p:txBody>
          <a:bodyPr/>
          <a:lstStyle/>
          <a:p>
            <a:pPr marL="0" indent="0">
              <a:buNone/>
            </a:pPr>
            <a:r>
              <a:rPr lang="sl-SI" dirty="0" smtClean="0"/>
              <a:t>Poškodovan otrok v vrtcu, OŠ, SŠ, dijaškem domu, zapisnik o poškodbi</a:t>
            </a:r>
          </a:p>
          <a:p>
            <a:pPr marL="0" indent="0">
              <a:buNone/>
            </a:pPr>
            <a:r>
              <a:rPr lang="sl-SI" b="1" dirty="0" smtClean="0"/>
              <a:t>6001 – klasifikacijski znak</a:t>
            </a:r>
          </a:p>
          <a:p>
            <a:pPr marL="0" indent="0">
              <a:buNone/>
            </a:pPr>
            <a:r>
              <a:rPr lang="sl-SI" dirty="0" smtClean="0"/>
              <a:t>6 razred vzgoja in izobraževanja, kultura, šport</a:t>
            </a:r>
          </a:p>
          <a:p>
            <a:pPr marL="0" indent="0">
              <a:buNone/>
            </a:pPr>
            <a:r>
              <a:rPr lang="sl-SI" dirty="0"/>
              <a:t> </a:t>
            </a:r>
            <a:r>
              <a:rPr lang="sl-SI" dirty="0" smtClean="0"/>
              <a:t>     0 </a:t>
            </a:r>
            <a:r>
              <a:rPr lang="sl-SI" dirty="0" smtClean="0"/>
              <a:t>(</a:t>
            </a:r>
            <a:r>
              <a:rPr lang="sl-SI" dirty="0" smtClean="0"/>
              <a:t>60 je skupina vzgoja in izobraževanje)</a:t>
            </a:r>
          </a:p>
          <a:p>
            <a:pPr marL="0" indent="0">
              <a:buNone/>
            </a:pPr>
            <a:r>
              <a:rPr lang="sl-SI" dirty="0"/>
              <a:t> </a:t>
            </a:r>
            <a:r>
              <a:rPr lang="sl-SI" dirty="0" smtClean="0"/>
              <a:t>          0 </a:t>
            </a:r>
            <a:r>
              <a:rPr lang="sl-SI" dirty="0" smtClean="0"/>
              <a:t>(</a:t>
            </a:r>
            <a:r>
              <a:rPr lang="sl-SI" dirty="0" smtClean="0"/>
              <a:t>600 je splošno vzgoja in izobraževanje)</a:t>
            </a:r>
          </a:p>
          <a:p>
            <a:pPr marL="0" indent="0">
              <a:buNone/>
            </a:pPr>
            <a:r>
              <a:rPr lang="sl-SI" dirty="0"/>
              <a:t> </a:t>
            </a:r>
            <a:r>
              <a:rPr lang="sl-SI" dirty="0" smtClean="0"/>
              <a:t>                1 (6001 varnost) </a:t>
            </a:r>
            <a:endParaRPr lang="sl-SI" dirty="0"/>
          </a:p>
        </p:txBody>
      </p:sp>
    </p:spTree>
    <p:extLst>
      <p:ext uri="{BB962C8B-B14F-4D97-AF65-F5344CB8AC3E}">
        <p14:creationId xmlns:p14="http://schemas.microsoft.com/office/powerpoint/2010/main" val="3522025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smtClean="0"/>
              <a:t>OZNAČEVANJE DOKUMENTA</a:t>
            </a:r>
            <a:br>
              <a:rPr lang="sl-SI" b="1" dirty="0" smtClean="0"/>
            </a:br>
            <a:r>
              <a:rPr lang="sl-SI" b="1" dirty="0" smtClean="0"/>
              <a:t>PRIMER</a:t>
            </a:r>
            <a:endParaRPr lang="sl-SI" b="1" dirty="0"/>
          </a:p>
        </p:txBody>
      </p:sp>
      <p:sp>
        <p:nvSpPr>
          <p:cNvPr id="3" name="Označba mesta vsebine 2"/>
          <p:cNvSpPr>
            <a:spLocks noGrp="1"/>
          </p:cNvSpPr>
          <p:nvPr>
            <p:ph idx="1"/>
          </p:nvPr>
        </p:nvSpPr>
        <p:spPr>
          <a:xfrm>
            <a:off x="1295401" y="2556932"/>
            <a:ext cx="9601196" cy="3655182"/>
          </a:xfrm>
        </p:spPr>
        <p:txBody>
          <a:bodyPr>
            <a:noAutofit/>
          </a:bodyPr>
          <a:lstStyle/>
          <a:p>
            <a:pPr marL="0" indent="0">
              <a:buNone/>
            </a:pPr>
            <a:r>
              <a:rPr lang="sl-SI" b="1" dirty="0" smtClean="0"/>
              <a:t>Kako označimo zapisnik o nesreči:</a:t>
            </a:r>
          </a:p>
          <a:p>
            <a:pPr marL="0" indent="0">
              <a:buNone/>
            </a:pPr>
            <a:r>
              <a:rPr lang="sl-SI" b="1" dirty="0" smtClean="0"/>
              <a:t>                                    </a:t>
            </a:r>
            <a:r>
              <a:rPr lang="sl-SI" sz="3200" b="1" dirty="0" smtClean="0"/>
              <a:t>6001-1 /2015 / 1</a:t>
            </a:r>
          </a:p>
          <a:p>
            <a:pPr marL="0" indent="0">
              <a:buNone/>
            </a:pPr>
            <a:endParaRPr lang="sl-SI" b="1" dirty="0" smtClean="0"/>
          </a:p>
          <a:p>
            <a:pPr marL="0" indent="0">
              <a:buNone/>
            </a:pPr>
            <a:r>
              <a:rPr lang="sl-SI" sz="2000" b="1" dirty="0" smtClean="0">
                <a:solidFill>
                  <a:srgbClr val="FF0000"/>
                </a:solidFill>
              </a:rPr>
              <a:t>KLASIFIKACIJSKI ZNAK – ZAPOREDNA ŠTEVILKA / LETO / ŠT. DOKUMENTA</a:t>
            </a:r>
            <a:r>
              <a:rPr lang="sl-SI" sz="2000" b="1" dirty="0" smtClean="0"/>
              <a:t>    </a:t>
            </a:r>
            <a:r>
              <a:rPr lang="sl-SI" sz="1800" b="1" dirty="0" smtClean="0"/>
              <a:t>                                                                                                                     </a:t>
            </a:r>
          </a:p>
          <a:p>
            <a:pPr marL="0" indent="0">
              <a:buNone/>
            </a:pPr>
            <a:r>
              <a:rPr lang="sl-SI" sz="1800" b="1" dirty="0" smtClean="0"/>
              <a:t>                                                                                                                      (koliko dokumentov je </a:t>
            </a:r>
          </a:p>
          <a:p>
            <a:pPr marL="0" indent="0">
              <a:buNone/>
            </a:pPr>
            <a:r>
              <a:rPr lang="sl-SI" sz="1800" b="1" dirty="0" smtClean="0"/>
              <a:t>                                                                                                                         nastalo v tej zadevi)</a:t>
            </a:r>
            <a:endParaRPr lang="sl-SI" b="1" dirty="0" smtClean="0"/>
          </a:p>
          <a:p>
            <a:pPr marL="0" indent="0">
              <a:buNone/>
            </a:pPr>
            <a:r>
              <a:rPr lang="sl-SI" b="1" dirty="0" smtClean="0"/>
              <a:t>6001-1 /2015 /2, obvestilo staršem</a:t>
            </a:r>
            <a:endParaRPr lang="sl-SI" b="1" dirty="0"/>
          </a:p>
        </p:txBody>
      </p:sp>
      <p:cxnSp>
        <p:nvCxnSpPr>
          <p:cNvPr id="5" name="Raven puščični povezovalnik 4"/>
          <p:cNvCxnSpPr/>
          <p:nvPr/>
        </p:nvCxnSpPr>
        <p:spPr>
          <a:xfrm>
            <a:off x="6359611" y="3550722"/>
            <a:ext cx="560173" cy="5187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Raven puščični povezovalnik 7"/>
          <p:cNvCxnSpPr/>
          <p:nvPr/>
        </p:nvCxnSpPr>
        <p:spPr>
          <a:xfrm>
            <a:off x="7208108" y="3352800"/>
            <a:ext cx="1112108" cy="7166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ven puščični povezovalnik 9"/>
          <p:cNvCxnSpPr/>
          <p:nvPr/>
        </p:nvCxnSpPr>
        <p:spPr>
          <a:xfrm>
            <a:off x="5288692" y="3550722"/>
            <a:ext cx="24713" cy="5187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aven puščični povezovalnik 12"/>
          <p:cNvCxnSpPr/>
          <p:nvPr/>
        </p:nvCxnSpPr>
        <p:spPr>
          <a:xfrm flipH="1">
            <a:off x="2990335" y="3459892"/>
            <a:ext cx="1145060" cy="527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391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KAKO OZNAČIMO DOKUMENT?</a:t>
            </a:r>
            <a:endParaRPr lang="sl-SI" dirty="0"/>
          </a:p>
        </p:txBody>
      </p:sp>
      <p:sp>
        <p:nvSpPr>
          <p:cNvPr id="3" name="Text Placeholder 2"/>
          <p:cNvSpPr>
            <a:spLocks noGrp="1"/>
          </p:cNvSpPr>
          <p:nvPr>
            <p:ph type="body" idx="1"/>
          </p:nvPr>
        </p:nvSpPr>
        <p:spPr/>
        <p:txBody>
          <a:bodyPr/>
          <a:lstStyle/>
          <a:p>
            <a:r>
              <a:rPr lang="sl-SI" dirty="0" smtClean="0">
                <a:solidFill>
                  <a:schemeClr val="tx1"/>
                </a:solidFill>
              </a:rPr>
              <a:t>PAPIRNAT DELOVODNIK</a:t>
            </a:r>
            <a:endParaRPr lang="sl-SI" dirty="0">
              <a:solidFill>
                <a:schemeClr val="tx1"/>
              </a:solidFill>
            </a:endParaRPr>
          </a:p>
        </p:txBody>
      </p:sp>
      <p:sp>
        <p:nvSpPr>
          <p:cNvPr id="4" name="Text Placeholder 3"/>
          <p:cNvSpPr>
            <a:spLocks noGrp="1"/>
          </p:cNvSpPr>
          <p:nvPr>
            <p:ph type="body" sz="quarter" idx="3"/>
          </p:nvPr>
        </p:nvSpPr>
        <p:spPr/>
        <p:txBody>
          <a:bodyPr/>
          <a:lstStyle/>
          <a:p>
            <a:r>
              <a:rPr lang="sl-SI" dirty="0" smtClean="0">
                <a:solidFill>
                  <a:schemeClr val="tx1"/>
                </a:solidFill>
              </a:rPr>
              <a:t>ELEKTRONSKI DELOVODNIK</a:t>
            </a:r>
            <a:endParaRPr lang="sl-SI" dirty="0">
              <a:solidFill>
                <a:schemeClr val="tx1"/>
              </a:solidFill>
            </a:endParaRPr>
          </a:p>
        </p:txBody>
      </p:sp>
      <p:sp>
        <p:nvSpPr>
          <p:cNvPr id="5" name="Content Placeholder 4"/>
          <p:cNvSpPr>
            <a:spLocks noGrp="1"/>
          </p:cNvSpPr>
          <p:nvPr>
            <p:ph sz="quarter" idx="13"/>
          </p:nvPr>
        </p:nvSpPr>
        <p:spPr/>
        <p:txBody>
          <a:bodyPr/>
          <a:lstStyle/>
          <a:p>
            <a:r>
              <a:rPr lang="sl-SI" dirty="0" smtClean="0"/>
              <a:t>1 / 6001-1 / 2015</a:t>
            </a:r>
            <a:endParaRPr lang="sl-SI" dirty="0"/>
          </a:p>
        </p:txBody>
      </p:sp>
      <p:sp>
        <p:nvSpPr>
          <p:cNvPr id="6" name="Content Placeholder 5"/>
          <p:cNvSpPr>
            <a:spLocks noGrp="1"/>
          </p:cNvSpPr>
          <p:nvPr>
            <p:ph sz="quarter" idx="14"/>
          </p:nvPr>
        </p:nvSpPr>
        <p:spPr/>
        <p:txBody>
          <a:bodyPr/>
          <a:lstStyle/>
          <a:p>
            <a:r>
              <a:rPr lang="sl-SI" dirty="0" smtClean="0"/>
              <a:t>6001-1 / 2015</a:t>
            </a:r>
            <a:endParaRPr lang="sl-SI" dirty="0"/>
          </a:p>
        </p:txBody>
      </p:sp>
    </p:spTree>
    <p:extLst>
      <p:ext uri="{BB962C8B-B14F-4D97-AF65-F5344CB8AC3E}">
        <p14:creationId xmlns:p14="http://schemas.microsoft.com/office/powerpoint/2010/main" val="430494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KAKO VPIŠEMO V DELOVODNIK</a:t>
            </a:r>
            <a:br>
              <a:rPr lang="sl-SI" dirty="0" smtClean="0"/>
            </a:br>
            <a:r>
              <a:rPr lang="sl-SI" dirty="0" smtClean="0"/>
              <a:t>OBR. 0,25</a:t>
            </a:r>
            <a:endParaRPr lang="sl-SI" dirty="0"/>
          </a:p>
        </p:txBody>
      </p:sp>
      <p:pic>
        <p:nvPicPr>
          <p:cNvPr id="7" name="Picture 7"/>
          <p:cNvPicPr>
            <a:picLocks noGrp="1"/>
          </p:cNvPicPr>
          <p:nvPr>
            <p:ph idx="1"/>
          </p:nvPr>
        </p:nvPicPr>
        <p:blipFill rotWithShape="1">
          <a:blip r:embed="rId2"/>
          <a:srcRect l="-36" b="46629"/>
          <a:stretch/>
        </p:blipFill>
        <p:spPr>
          <a:xfrm>
            <a:off x="3196281" y="2306595"/>
            <a:ext cx="5799437" cy="3204519"/>
          </a:xfrm>
          <a:prstGeom prst="rect">
            <a:avLst/>
          </a:prstGeom>
        </p:spPr>
      </p:pic>
    </p:spTree>
    <p:extLst>
      <p:ext uri="{BB962C8B-B14F-4D97-AF65-F5344CB8AC3E}">
        <p14:creationId xmlns:p14="http://schemas.microsoft.com/office/powerpoint/2010/main" val="1732540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KAKO DOLOČAMO </a:t>
            </a:r>
            <a:r>
              <a:rPr lang="sl-SI" b="1" dirty="0" smtClean="0"/>
              <a:t>ROKE HRAMBE </a:t>
            </a:r>
            <a:r>
              <a:rPr lang="sl-SI" dirty="0" smtClean="0"/>
              <a:t>IN</a:t>
            </a:r>
            <a:r>
              <a:rPr lang="sl-SI" b="1" dirty="0" smtClean="0"/>
              <a:t> </a:t>
            </a:r>
            <a:r>
              <a:rPr lang="sl-SI" dirty="0" smtClean="0"/>
              <a:t>ARHIVSKO GRADIVO - A?</a:t>
            </a:r>
            <a:r>
              <a:rPr lang="sl-SI" b="1" dirty="0" smtClean="0"/>
              <a:t/>
            </a:r>
            <a:br>
              <a:rPr lang="sl-SI" b="1" dirty="0" smtClean="0"/>
            </a:br>
            <a:endParaRPr lang="sl-SI" sz="1800" b="1" dirty="0"/>
          </a:p>
        </p:txBody>
      </p:sp>
      <p:sp>
        <p:nvSpPr>
          <p:cNvPr id="3" name="Rectangle 2"/>
          <p:cNvSpPr/>
          <p:nvPr/>
        </p:nvSpPr>
        <p:spPr>
          <a:xfrm>
            <a:off x="1223493" y="5654521"/>
            <a:ext cx="2871988" cy="5795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smtClean="0">
                <a:solidFill>
                  <a:schemeClr val="tx1"/>
                </a:solidFill>
              </a:rPr>
              <a:t>PRAVILNIK O DOKUMENTACIJI V OŠ</a:t>
            </a:r>
            <a:endParaRPr lang="sl-SI" b="1" dirty="0">
              <a:solidFill>
                <a:schemeClr val="tx1"/>
              </a:solidFill>
            </a:endParaRPr>
          </a:p>
        </p:txBody>
      </p:sp>
      <p:sp>
        <p:nvSpPr>
          <p:cNvPr id="4" name="Rectangle 3"/>
          <p:cNvSpPr/>
          <p:nvPr/>
        </p:nvSpPr>
        <p:spPr>
          <a:xfrm>
            <a:off x="4593299" y="5396269"/>
            <a:ext cx="2807595" cy="86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smtClean="0">
                <a:solidFill>
                  <a:schemeClr val="tx1"/>
                </a:solidFill>
              </a:rPr>
              <a:t>ENOTNI </a:t>
            </a:r>
            <a:r>
              <a:rPr lang="sl-SI" b="1" dirty="0" smtClean="0">
                <a:solidFill>
                  <a:schemeClr val="tx1"/>
                </a:solidFill>
              </a:rPr>
              <a:t>KLASIFIKACIJSKI </a:t>
            </a:r>
            <a:r>
              <a:rPr lang="sl-SI" b="1" dirty="0" smtClean="0">
                <a:solidFill>
                  <a:schemeClr val="tx1"/>
                </a:solidFill>
              </a:rPr>
              <a:t>NAČRT</a:t>
            </a:r>
            <a:endParaRPr lang="sl-SI" b="1" dirty="0">
              <a:solidFill>
                <a:schemeClr val="tx1"/>
              </a:solidFill>
            </a:endParaRPr>
          </a:p>
        </p:txBody>
      </p:sp>
      <p:sp>
        <p:nvSpPr>
          <p:cNvPr id="5" name="Rectangle 4"/>
          <p:cNvSpPr/>
          <p:nvPr/>
        </p:nvSpPr>
        <p:spPr>
          <a:xfrm>
            <a:off x="8063247" y="5602606"/>
            <a:ext cx="2794715" cy="5795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smtClean="0">
                <a:solidFill>
                  <a:schemeClr val="tx1"/>
                </a:solidFill>
              </a:rPr>
              <a:t>NAVODILA  ZA ODBIRANJE</a:t>
            </a:r>
            <a:endParaRPr lang="sl-SI" b="1" dirty="0">
              <a:solidFill>
                <a:schemeClr val="tx1"/>
              </a:solidFill>
            </a:endParaRPr>
          </a:p>
        </p:txBody>
      </p:sp>
      <p:pic>
        <p:nvPicPr>
          <p:cNvPr id="9" name="Označba mesta vseb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0409" y="2354244"/>
            <a:ext cx="2951018" cy="3067396"/>
          </a:xfrm>
          <a:prstGeom prst="rect">
            <a:avLst/>
          </a:prstGeom>
        </p:spPr>
      </p:pic>
      <p:pic>
        <p:nvPicPr>
          <p:cNvPr id="7" name="Slik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3247" y="2431965"/>
            <a:ext cx="2966703" cy="2618509"/>
          </a:xfrm>
          <a:prstGeom prst="rect">
            <a:avLst/>
          </a:prstGeom>
        </p:spPr>
      </p:pic>
      <p:sp>
        <p:nvSpPr>
          <p:cNvPr id="20" name="Pravokotnik 19"/>
          <p:cNvSpPr/>
          <p:nvPr/>
        </p:nvSpPr>
        <p:spPr>
          <a:xfrm>
            <a:off x="950026" y="2588821"/>
            <a:ext cx="3394536" cy="3149580"/>
          </a:xfrm>
          <a:prstGeom prst="rect">
            <a:avLst/>
          </a:prstGeom>
        </p:spPr>
        <p:txBody>
          <a:bodyPr wrap="square">
            <a:spAutoFit/>
          </a:bodyPr>
          <a:lstStyle/>
          <a:p>
            <a:pPr algn="ctr">
              <a:lnSpc>
                <a:spcPts val="1800"/>
              </a:lnSpc>
              <a:spcAft>
                <a:spcPts val="1050"/>
              </a:spcAft>
            </a:pPr>
            <a:r>
              <a:rPr lang="sl-SI" sz="1200" b="1" dirty="0" smtClean="0">
                <a:solidFill>
                  <a:srgbClr val="6B7E9D"/>
                </a:solidFill>
                <a:latin typeface="Arial" panose="020B0604020202020204" pitchFamily="34" charset="0"/>
                <a:ea typeface="Times New Roman" panose="02020603050405020304" pitchFamily="18" charset="0"/>
              </a:rPr>
              <a:t>P </a:t>
            </a:r>
            <a:r>
              <a:rPr lang="sl-SI" sz="1200" b="1" dirty="0">
                <a:solidFill>
                  <a:srgbClr val="6B7E9D"/>
                </a:solidFill>
                <a:latin typeface="Arial" panose="020B0604020202020204" pitchFamily="34" charset="0"/>
                <a:ea typeface="Times New Roman" panose="02020603050405020304" pitchFamily="18" charset="0"/>
              </a:rPr>
              <a:t>R A V I L N I K </a:t>
            </a:r>
            <a:br>
              <a:rPr lang="sl-SI" sz="1200" b="1" dirty="0">
                <a:solidFill>
                  <a:srgbClr val="6B7E9D"/>
                </a:solidFill>
                <a:latin typeface="Arial" panose="020B0604020202020204" pitchFamily="34" charset="0"/>
                <a:ea typeface="Times New Roman" panose="02020603050405020304" pitchFamily="18" charset="0"/>
              </a:rPr>
            </a:br>
            <a:r>
              <a:rPr lang="sl-SI" sz="1200" b="1" dirty="0">
                <a:solidFill>
                  <a:srgbClr val="6B7E9D"/>
                </a:solidFill>
                <a:latin typeface="Arial" panose="020B0604020202020204" pitchFamily="34" charset="0"/>
                <a:ea typeface="Times New Roman" panose="02020603050405020304" pitchFamily="18" charset="0"/>
              </a:rPr>
              <a:t>o dokumentaciji v osnovni šoli</a:t>
            </a:r>
            <a:endParaRPr lang="sl-SI" sz="1200" dirty="0">
              <a:latin typeface="Times New Roman" panose="02020603050405020304" pitchFamily="18" charset="0"/>
              <a:ea typeface="Times New Roman" panose="02020603050405020304" pitchFamily="18" charset="0"/>
            </a:endParaRPr>
          </a:p>
          <a:p>
            <a:pPr algn="ctr">
              <a:spcAft>
                <a:spcPts val="1050"/>
              </a:spcAft>
            </a:pPr>
            <a:r>
              <a:rPr lang="sl-SI" sz="1200" b="1" dirty="0">
                <a:solidFill>
                  <a:srgbClr val="333333"/>
                </a:solidFill>
                <a:latin typeface="Arial" panose="020B0604020202020204" pitchFamily="34" charset="0"/>
                <a:ea typeface="Times New Roman" panose="02020603050405020304" pitchFamily="18" charset="0"/>
              </a:rPr>
              <a:t>I. SPLOŠNE DOLOČBE</a:t>
            </a:r>
            <a:endParaRPr lang="sl-SI" sz="1200" dirty="0">
              <a:latin typeface="Times New Roman" panose="02020603050405020304" pitchFamily="18" charset="0"/>
              <a:ea typeface="Times New Roman" panose="02020603050405020304" pitchFamily="18" charset="0"/>
            </a:endParaRPr>
          </a:p>
          <a:p>
            <a:pPr algn="ctr">
              <a:spcAft>
                <a:spcPts val="1050"/>
              </a:spcAft>
            </a:pPr>
            <a:r>
              <a:rPr lang="sl-SI" sz="1200" b="1" dirty="0">
                <a:solidFill>
                  <a:srgbClr val="333333"/>
                </a:solidFill>
                <a:latin typeface="Arial" panose="020B0604020202020204" pitchFamily="34" charset="0"/>
                <a:ea typeface="Times New Roman" panose="02020603050405020304" pitchFamily="18" charset="0"/>
              </a:rPr>
              <a:t>1. člen</a:t>
            </a:r>
            <a:endParaRPr lang="sl-SI" sz="1200" dirty="0">
              <a:latin typeface="Times New Roman" panose="02020603050405020304" pitchFamily="18" charset="0"/>
              <a:ea typeface="Times New Roman" panose="02020603050405020304" pitchFamily="18" charset="0"/>
            </a:endParaRPr>
          </a:p>
          <a:p>
            <a:pPr algn="ctr">
              <a:spcAft>
                <a:spcPts val="1050"/>
              </a:spcAft>
            </a:pPr>
            <a:r>
              <a:rPr lang="sl-SI" sz="1200" b="1" dirty="0">
                <a:solidFill>
                  <a:srgbClr val="333333"/>
                </a:solidFill>
                <a:latin typeface="Arial" panose="020B0604020202020204" pitchFamily="34" charset="0"/>
                <a:ea typeface="Times New Roman" panose="02020603050405020304" pitchFamily="18" charset="0"/>
              </a:rPr>
              <a:t>(vsebina pravilnika)</a:t>
            </a:r>
            <a:endParaRPr lang="sl-SI" sz="1200" dirty="0">
              <a:latin typeface="Times New Roman" panose="02020603050405020304" pitchFamily="18" charset="0"/>
              <a:ea typeface="Times New Roman" panose="02020603050405020304" pitchFamily="18" charset="0"/>
            </a:endParaRPr>
          </a:p>
          <a:p>
            <a:pPr indent="152400" algn="just">
              <a:spcAft>
                <a:spcPts val="1050"/>
              </a:spcAft>
            </a:pPr>
            <a:r>
              <a:rPr lang="sl-SI" sz="1200" dirty="0">
                <a:solidFill>
                  <a:srgbClr val="333333"/>
                </a:solidFill>
                <a:latin typeface="Arial" panose="020B0604020202020204" pitchFamily="34" charset="0"/>
                <a:ea typeface="Times New Roman" panose="02020603050405020304" pitchFamily="18" charset="0"/>
              </a:rPr>
              <a:t>Ta pravilnik določa dokumentacijo, ki se vodi oziroma izdaja za program osnovne šole, za prilagojene izobraževalne programe osnovne šole, za posebni program vzgoje in izobraževanja, za izobraževalni program osnovne šole za odrasle, za vzgojne programe ter za izvajanje vzgojno-izobraževalne dejavnosti v bolnišnici.</a:t>
            </a:r>
            <a:endParaRPr lang="sl-SI"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2515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KAKO VPIŠEMO V DELOVODNIK OBR. </a:t>
            </a:r>
            <a:r>
              <a:rPr lang="sl-SI" dirty="0" smtClean="0"/>
              <a:t>0,11</a:t>
            </a:r>
            <a:endParaRPr lang="sl-SI" dirty="0"/>
          </a:p>
        </p:txBody>
      </p:sp>
      <p:pic>
        <p:nvPicPr>
          <p:cNvPr id="4" name="Picture 7"/>
          <p:cNvPicPr>
            <a:picLocks noGrp="1"/>
          </p:cNvPicPr>
          <p:nvPr>
            <p:ph idx="1"/>
          </p:nvPr>
        </p:nvPicPr>
        <p:blipFill rotWithShape="1">
          <a:blip r:embed="rId2"/>
          <a:srcRect l="-6271" r="-1" b="53198"/>
          <a:stretch/>
        </p:blipFill>
        <p:spPr>
          <a:xfrm>
            <a:off x="3171568" y="2119313"/>
            <a:ext cx="5848865" cy="3210567"/>
          </a:xfrm>
          <a:prstGeom prst="rect">
            <a:avLst/>
          </a:prstGeom>
        </p:spPr>
      </p:pic>
    </p:spTree>
    <p:extLst>
      <p:ext uri="{BB962C8B-B14F-4D97-AF65-F5344CB8AC3E}">
        <p14:creationId xmlns:p14="http://schemas.microsoft.com/office/powerpoint/2010/main" val="1682290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2800" b="1" dirty="0" smtClean="0"/>
              <a:t>RAZVRŠČANJE DOKUMENTACIJE – PRIMER PRIJAVE IN ODJAVE MALIC IN KOSIL</a:t>
            </a:r>
            <a:endParaRPr lang="sl-SI" sz="2800" b="1" dirty="0"/>
          </a:p>
        </p:txBody>
      </p:sp>
      <p:sp>
        <p:nvSpPr>
          <p:cNvPr id="3" name="Content Placeholder 2"/>
          <p:cNvSpPr>
            <a:spLocks noGrp="1"/>
          </p:cNvSpPr>
          <p:nvPr>
            <p:ph idx="1"/>
          </p:nvPr>
        </p:nvSpPr>
        <p:spPr/>
        <p:txBody>
          <a:bodyPr/>
          <a:lstStyle/>
          <a:p>
            <a:r>
              <a:rPr lang="sl-SI" b="1" dirty="0" smtClean="0"/>
              <a:t>NA VSAKO ODJAVO MALICE NE PIŠEMO </a:t>
            </a:r>
            <a:r>
              <a:rPr lang="sl-SI" b="1" dirty="0" smtClean="0"/>
              <a:t>KLASIFIKACIJSKI </a:t>
            </a:r>
            <a:r>
              <a:rPr lang="sl-SI" b="1" dirty="0" smtClean="0"/>
              <a:t>ZNAK.</a:t>
            </a:r>
          </a:p>
          <a:p>
            <a:endParaRPr lang="sl-SI" b="1" dirty="0" smtClean="0"/>
          </a:p>
          <a:p>
            <a:r>
              <a:rPr lang="sl-SI" b="1" dirty="0" smtClean="0"/>
              <a:t>KLASIFIKACIJSKI ZNAK NAPIŠEMO NA FASCIKEL 6002, KJER HRANIMO PRIJAVE IN ODJAVE, HRANIMO 2 LETI.</a:t>
            </a:r>
          </a:p>
          <a:p>
            <a:endParaRPr lang="sl-SI" b="1" dirty="0" smtClean="0"/>
          </a:p>
          <a:p>
            <a:r>
              <a:rPr lang="sl-SI" b="1" dirty="0" smtClean="0"/>
              <a:t>NE POTREBUJEMO SKENIRATI PRIJAV IN ODJAV.</a:t>
            </a:r>
            <a:endParaRPr lang="sl-SI" b="1" dirty="0"/>
          </a:p>
        </p:txBody>
      </p:sp>
    </p:spTree>
    <p:extLst>
      <p:ext uri="{BB962C8B-B14F-4D97-AF65-F5344CB8AC3E}">
        <p14:creationId xmlns:p14="http://schemas.microsoft.com/office/powerpoint/2010/main" val="3815983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b="1" dirty="0" smtClean="0"/>
              <a:t>OZNAČEVANJE MATIČNIH KNJIG, KRONIK …</a:t>
            </a:r>
            <a:endParaRPr lang="sl-SI" b="1" dirty="0"/>
          </a:p>
        </p:txBody>
      </p:sp>
      <p:sp>
        <p:nvSpPr>
          <p:cNvPr id="3" name="Content Placeholder 2"/>
          <p:cNvSpPr>
            <a:spLocks noGrp="1"/>
          </p:cNvSpPr>
          <p:nvPr>
            <p:ph idx="1"/>
          </p:nvPr>
        </p:nvSpPr>
        <p:spPr>
          <a:xfrm>
            <a:off x="1760716" y="2119257"/>
            <a:ext cx="8261873" cy="3603812"/>
          </a:xfrm>
        </p:spPr>
        <p:txBody>
          <a:bodyPr/>
          <a:lstStyle/>
          <a:p>
            <a:r>
              <a:rPr lang="sl-SI" dirty="0" smtClean="0"/>
              <a:t>KDO JIH ODNESE V ARHIV, STALNO ZBIRKO?</a:t>
            </a:r>
          </a:p>
          <a:p>
            <a:pPr marL="0" indent="0">
              <a:buNone/>
            </a:pPr>
            <a:endParaRPr lang="sl-SI" dirty="0" smtClean="0"/>
          </a:p>
          <a:p>
            <a:r>
              <a:rPr lang="sl-SI" dirty="0" smtClean="0"/>
              <a:t>ČE NE PREJ SE TAKRAT OZNAČIJO S PRIPADAJOČO KLASIFIKACIJSKO ŠTEVILKO.</a:t>
            </a:r>
            <a:endParaRPr lang="sl-SI" dirty="0"/>
          </a:p>
        </p:txBody>
      </p:sp>
      <p:pic>
        <p:nvPicPr>
          <p:cNvPr id="4" name="Označba mesta vseb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7688" y="3474835"/>
            <a:ext cx="3735915" cy="2801936"/>
          </a:xfrm>
          <a:prstGeom prst="rect">
            <a:avLst/>
          </a:prstGeom>
        </p:spPr>
      </p:pic>
    </p:spTree>
    <p:extLst>
      <p:ext uri="{BB962C8B-B14F-4D97-AF65-F5344CB8AC3E}">
        <p14:creationId xmlns:p14="http://schemas.microsoft.com/office/powerpoint/2010/main" val="2753923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39113" y="2174788"/>
            <a:ext cx="3393990" cy="4118918"/>
          </a:xfrm>
        </p:spPr>
        <p:txBody>
          <a:bodyPr>
            <a:normAutofit/>
          </a:bodyPr>
          <a:lstStyle/>
          <a:p>
            <a:r>
              <a:rPr lang="sl-SI" b="1" dirty="0" smtClean="0"/>
              <a:t>BRANJE</a:t>
            </a:r>
            <a:r>
              <a:rPr lang="sl-SI" dirty="0" smtClean="0"/>
              <a:t> KLASIFIKA-CIJSKIH ZNAKOV</a:t>
            </a:r>
            <a:endParaRPr lang="sl-SI" dirty="0"/>
          </a:p>
        </p:txBody>
      </p:sp>
      <p:pic>
        <p:nvPicPr>
          <p:cNvPr id="7" name="Označba mesta vsebine 6"/>
          <p:cNvPicPr>
            <a:picLocks noGrp="1" noChangeAspect="1"/>
          </p:cNvPicPr>
          <p:nvPr>
            <p:ph idx="1"/>
          </p:nvPr>
        </p:nvPicPr>
        <p:blipFill>
          <a:blip r:embed="rId2"/>
          <a:stretch>
            <a:fillRect/>
          </a:stretch>
        </p:blipFill>
        <p:spPr>
          <a:xfrm>
            <a:off x="5248894" y="-539019"/>
            <a:ext cx="6377049" cy="8222211"/>
          </a:xfrm>
          <a:prstGeom prst="rect">
            <a:avLst/>
          </a:prstGeom>
        </p:spPr>
      </p:pic>
    </p:spTree>
    <p:extLst>
      <p:ext uri="{BB962C8B-B14F-4D97-AF65-F5344CB8AC3E}">
        <p14:creationId xmlns:p14="http://schemas.microsoft.com/office/powerpoint/2010/main" val="281288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b="1" dirty="0" smtClean="0"/>
              <a:t>RAZVRŠČANJE PREJETE POŠTE</a:t>
            </a:r>
            <a:endParaRPr lang="sl-SI" b="1" dirty="0"/>
          </a:p>
        </p:txBody>
      </p:sp>
      <p:sp>
        <p:nvSpPr>
          <p:cNvPr id="3" name="Content Placeholder 2"/>
          <p:cNvSpPr>
            <a:spLocks noGrp="1"/>
          </p:cNvSpPr>
          <p:nvPr>
            <p:ph idx="1"/>
          </p:nvPr>
        </p:nvSpPr>
        <p:spPr/>
        <p:txBody>
          <a:bodyPr>
            <a:normAutofit/>
          </a:bodyPr>
          <a:lstStyle/>
          <a:p>
            <a:r>
              <a:rPr lang="sl-SI" b="1" dirty="0" smtClean="0"/>
              <a:t>Št. </a:t>
            </a:r>
            <a:r>
              <a:rPr lang="sl-SI" b="1" dirty="0"/>
              <a:t>d</a:t>
            </a:r>
            <a:r>
              <a:rPr lang="sl-SI" b="1" dirty="0" smtClean="0"/>
              <a:t>opisa: 0610-240 / 2012 / 11, </a:t>
            </a:r>
          </a:p>
          <a:p>
            <a:r>
              <a:rPr lang="sl-SI" b="1" dirty="0" smtClean="0"/>
              <a:t>datum: 21.10.2014, pošilja državni organ</a:t>
            </a:r>
          </a:p>
          <a:p>
            <a:r>
              <a:rPr lang="sl-SI" b="1" dirty="0" smtClean="0"/>
              <a:t>0, razred državna in družbena ureditev</a:t>
            </a:r>
          </a:p>
          <a:p>
            <a:pPr marL="0" indent="0">
              <a:buNone/>
            </a:pPr>
            <a:r>
              <a:rPr lang="sl-SI" b="1" dirty="0" smtClean="0"/>
              <a:t>          6, skupina 06, nadzorstvo</a:t>
            </a:r>
          </a:p>
          <a:p>
            <a:pPr marL="0" indent="0">
              <a:buNone/>
            </a:pPr>
            <a:r>
              <a:rPr lang="sl-SI" b="1" dirty="0"/>
              <a:t> </a:t>
            </a:r>
            <a:r>
              <a:rPr lang="sl-SI" b="1" dirty="0" smtClean="0"/>
              <a:t>                 1, podskupina 061, inšpekcija</a:t>
            </a:r>
          </a:p>
          <a:p>
            <a:pPr marL="0" indent="0">
              <a:buNone/>
            </a:pPr>
            <a:endParaRPr lang="sl-SI" b="1" dirty="0"/>
          </a:p>
          <a:p>
            <a:pPr marL="0" indent="0">
              <a:buNone/>
            </a:pPr>
            <a:r>
              <a:rPr lang="sl-SI" b="1" dirty="0" smtClean="0"/>
              <a:t>V EKN VIZ ni 4 mestne številke 0610, shranimo pod trimestno številko 061.</a:t>
            </a:r>
            <a:endParaRPr lang="sl-SI" b="1" dirty="0"/>
          </a:p>
        </p:txBody>
      </p:sp>
    </p:spTree>
    <p:extLst>
      <p:ext uri="{BB962C8B-B14F-4D97-AF65-F5344CB8AC3E}">
        <p14:creationId xmlns:p14="http://schemas.microsoft.com/office/powerpoint/2010/main" val="3321259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DOPIS ZAVODA ZA ŠOLSTVO</a:t>
            </a:r>
            <a:endParaRPr lang="sl-SI" dirty="0"/>
          </a:p>
        </p:txBody>
      </p:sp>
      <p:sp>
        <p:nvSpPr>
          <p:cNvPr id="3" name="Označba mesta vsebine 2"/>
          <p:cNvSpPr>
            <a:spLocks noGrp="1"/>
          </p:cNvSpPr>
          <p:nvPr>
            <p:ph idx="1"/>
          </p:nvPr>
        </p:nvSpPr>
        <p:spPr/>
        <p:txBody>
          <a:bodyPr/>
          <a:lstStyle/>
          <a:p>
            <a:r>
              <a:rPr lang="sl-SI" dirty="0" smtClean="0"/>
              <a:t>968-361-4024/2014/1 ODLOČBA O DODATNI STROKOVNI POMOČI</a:t>
            </a:r>
          </a:p>
          <a:p>
            <a:endParaRPr lang="sl-SI" dirty="0"/>
          </a:p>
          <a:p>
            <a:r>
              <a:rPr lang="sl-SI" dirty="0" smtClean="0"/>
              <a:t>Kam uvrstim?</a:t>
            </a:r>
          </a:p>
          <a:p>
            <a:r>
              <a:rPr lang="sl-SI" dirty="0" smtClean="0"/>
              <a:t>023 odločbe ali pravice dijaka OŠ 60302, SŠ 60322</a:t>
            </a:r>
          </a:p>
          <a:p>
            <a:pPr marL="0" indent="0">
              <a:buNone/>
            </a:pPr>
            <a:endParaRPr lang="sl-SI" dirty="0" smtClean="0"/>
          </a:p>
          <a:p>
            <a:r>
              <a:rPr lang="sl-SI" dirty="0" smtClean="0"/>
              <a:t>Vložim v osebno mapo.</a:t>
            </a:r>
            <a:endParaRPr lang="sl-SI" dirty="0"/>
          </a:p>
        </p:txBody>
      </p:sp>
    </p:spTree>
    <p:extLst>
      <p:ext uri="{BB962C8B-B14F-4D97-AF65-F5344CB8AC3E}">
        <p14:creationId xmlns:p14="http://schemas.microsoft.com/office/powerpoint/2010/main" val="3040149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b="1" dirty="0" smtClean="0"/>
              <a:t>KAKO OZNAČIMO FASCIKEL</a:t>
            </a:r>
            <a:endParaRPr lang="sl-SI" b="1" dirty="0"/>
          </a:p>
        </p:txBody>
      </p:sp>
      <p:pic>
        <p:nvPicPr>
          <p:cNvPr id="4" name="Označba mesta vsebine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9247" y="1767445"/>
            <a:ext cx="5558971" cy="4169229"/>
          </a:xfrm>
        </p:spPr>
      </p:pic>
    </p:spTree>
    <p:extLst>
      <p:ext uri="{BB962C8B-B14F-4D97-AF65-F5344CB8AC3E}">
        <p14:creationId xmlns:p14="http://schemas.microsoft.com/office/powerpoint/2010/main" val="41378599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4400" b="1" dirty="0" smtClean="0"/>
              <a:t>VPRAŠANJA, KI SO MI JIH POSREDOVALE ŠOLE</a:t>
            </a:r>
            <a:endParaRPr lang="sl-SI" sz="4400" b="1" dirty="0"/>
          </a:p>
        </p:txBody>
      </p:sp>
      <p:sp>
        <p:nvSpPr>
          <p:cNvPr id="3" name="Text Placeholder 2"/>
          <p:cNvSpPr>
            <a:spLocks noGrp="1"/>
          </p:cNvSpPr>
          <p:nvPr>
            <p:ph type="body" idx="1"/>
          </p:nvPr>
        </p:nvSpPr>
        <p:spPr/>
        <p:txBody>
          <a:bodyPr>
            <a:normAutofit/>
          </a:bodyPr>
          <a:lstStyle/>
          <a:p>
            <a:r>
              <a:rPr lang="sl-SI" sz="3600" b="1" dirty="0" smtClean="0">
                <a:solidFill>
                  <a:schemeClr val="tx1"/>
                </a:solidFill>
              </a:rPr>
              <a:t>GLEDE RAZVRŠČANJA IN OZNAČEVANJA DOKUMENTOV</a:t>
            </a:r>
            <a:endParaRPr lang="sl-SI" sz="3600" b="1" dirty="0">
              <a:solidFill>
                <a:schemeClr val="tx1"/>
              </a:solidFill>
            </a:endParaRPr>
          </a:p>
        </p:txBody>
      </p:sp>
    </p:spTree>
    <p:extLst>
      <p:ext uri="{BB962C8B-B14F-4D97-AF65-F5344CB8AC3E}">
        <p14:creationId xmlns:p14="http://schemas.microsoft.com/office/powerpoint/2010/main" val="3966099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031" y="817583"/>
            <a:ext cx="9286993" cy="619331"/>
          </a:xfrm>
        </p:spPr>
        <p:txBody>
          <a:bodyPr>
            <a:normAutofit fontScale="90000"/>
          </a:bodyPr>
          <a:lstStyle/>
          <a:p>
            <a:r>
              <a:rPr lang="sl-SI" b="1" dirty="0" smtClean="0"/>
              <a:t>OKROŽNICE</a:t>
            </a:r>
            <a:endParaRPr lang="sl-SI" b="1" dirty="0"/>
          </a:p>
        </p:txBody>
      </p:sp>
      <p:sp>
        <p:nvSpPr>
          <p:cNvPr id="3" name="Content Placeholder 2"/>
          <p:cNvSpPr>
            <a:spLocks noGrp="1"/>
          </p:cNvSpPr>
          <p:nvPr>
            <p:ph idx="1"/>
          </p:nvPr>
        </p:nvSpPr>
        <p:spPr/>
        <p:txBody>
          <a:bodyPr>
            <a:normAutofit fontScale="85000" lnSpcReduction="20000"/>
          </a:bodyPr>
          <a:lstStyle/>
          <a:p>
            <a:r>
              <a:rPr lang="sl-SI" dirty="0" smtClean="0"/>
              <a:t>Okrožnica </a:t>
            </a:r>
            <a:r>
              <a:rPr lang="sl-SI" dirty="0"/>
              <a:t>MIZŠ o dopustu </a:t>
            </a:r>
            <a:r>
              <a:rPr lang="sl-SI" dirty="0" smtClean="0"/>
              <a:t>klasifikacije številka 603:</a:t>
            </a:r>
          </a:p>
          <a:p>
            <a:pPr marL="0" indent="0">
              <a:buNone/>
            </a:pPr>
            <a:endParaRPr lang="sl-SI" dirty="0" smtClean="0"/>
          </a:p>
          <a:p>
            <a:r>
              <a:rPr lang="sl-SI" dirty="0" smtClean="0"/>
              <a:t>603 pomeni </a:t>
            </a:r>
            <a:r>
              <a:rPr lang="sl-SI" dirty="0"/>
              <a:t>Sistem izobraževanja brez obrazložitve, </a:t>
            </a:r>
            <a:endParaRPr lang="sl-SI" dirty="0" smtClean="0"/>
          </a:p>
          <a:p>
            <a:r>
              <a:rPr lang="sl-SI" dirty="0" smtClean="0"/>
              <a:t>100 </a:t>
            </a:r>
            <a:r>
              <a:rPr lang="sl-SI" dirty="0"/>
              <a:t>i</a:t>
            </a:r>
            <a:r>
              <a:rPr lang="sl-SI" dirty="0" smtClean="0"/>
              <a:t>ndividualna </a:t>
            </a:r>
            <a:r>
              <a:rPr lang="sl-SI" dirty="0"/>
              <a:t>delovna </a:t>
            </a:r>
            <a:r>
              <a:rPr lang="sl-SI" dirty="0" smtClean="0"/>
              <a:t>razmerja, letni dopust, vsebina</a:t>
            </a:r>
          </a:p>
          <a:p>
            <a:r>
              <a:rPr lang="sl-SI" dirty="0" smtClean="0"/>
              <a:t>6042 drugi programi izpopolnjevanja</a:t>
            </a:r>
          </a:p>
          <a:p>
            <a:r>
              <a:rPr lang="sl-SI" dirty="0" smtClean="0"/>
              <a:t>60309 druge zadeve</a:t>
            </a:r>
          </a:p>
          <a:p>
            <a:endParaRPr lang="sl-SI" dirty="0"/>
          </a:p>
          <a:p>
            <a:r>
              <a:rPr lang="sl-SI" dirty="0"/>
              <a:t>Okrožnica z naslovom Navodila za financiranje dejavnosti javne službe v šol</a:t>
            </a:r>
            <a:r>
              <a:rPr lang="sl-SI" dirty="0" smtClean="0"/>
              <a:t>. l</a:t>
            </a:r>
            <a:r>
              <a:rPr lang="sl-SI" dirty="0"/>
              <a:t>. 2014/15 nas seznanja s finančnimi zadevami. Iz št. okrožnice je razvidno, da jo je Ministrstvo uvrstilo pod številko 406. </a:t>
            </a:r>
          </a:p>
          <a:p>
            <a:pPr marL="0" indent="0">
              <a:buNone/>
            </a:pPr>
            <a:r>
              <a:rPr lang="sl-SI" dirty="0"/>
              <a:t> </a:t>
            </a:r>
            <a:r>
              <a:rPr lang="sl-SI" dirty="0" smtClean="0"/>
              <a:t>   Ali </a:t>
            </a:r>
            <a:r>
              <a:rPr lang="sl-SI" dirty="0"/>
              <a:t>je v redu, da jo uvrstimo tudi mi pod št. 406? To je finančno </a:t>
            </a:r>
            <a:r>
              <a:rPr lang="sl-SI" dirty="0" smtClean="0"/>
              <a:t>  poslovanje. </a:t>
            </a:r>
            <a:r>
              <a:rPr lang="sl-SI" b="1" dirty="0" smtClean="0"/>
              <a:t>DA</a:t>
            </a:r>
            <a:endParaRPr lang="sl-SI" b="1" dirty="0"/>
          </a:p>
          <a:p>
            <a:endParaRPr lang="sl-SI" dirty="0"/>
          </a:p>
        </p:txBody>
      </p:sp>
    </p:spTree>
    <p:extLst>
      <p:ext uri="{BB962C8B-B14F-4D97-AF65-F5344CB8AC3E}">
        <p14:creationId xmlns:p14="http://schemas.microsoft.com/office/powerpoint/2010/main" val="2783694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PONUDBE, REKLAME</a:t>
            </a:r>
            <a:endParaRPr lang="sl-SI" dirty="0"/>
          </a:p>
        </p:txBody>
      </p:sp>
      <p:sp>
        <p:nvSpPr>
          <p:cNvPr id="3" name="Označba mesta vsebine 2"/>
          <p:cNvSpPr>
            <a:spLocks noGrp="1"/>
          </p:cNvSpPr>
          <p:nvPr>
            <p:ph idx="1"/>
          </p:nvPr>
        </p:nvSpPr>
        <p:spPr/>
        <p:txBody>
          <a:bodyPr/>
          <a:lstStyle/>
          <a:p>
            <a:r>
              <a:rPr lang="sl-SI" dirty="0" smtClean="0"/>
              <a:t>NE KLASIFICIRAM</a:t>
            </a:r>
            <a:endParaRPr lang="sl-SI" dirty="0"/>
          </a:p>
        </p:txBody>
      </p:sp>
    </p:spTree>
    <p:extLst>
      <p:ext uri="{BB962C8B-B14F-4D97-AF65-F5344CB8AC3E}">
        <p14:creationId xmlns:p14="http://schemas.microsoft.com/office/powerpoint/2010/main" val="3711896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35499059"/>
              </p:ext>
            </p:extLst>
          </p:nvPr>
        </p:nvGraphicFramePr>
        <p:xfrm>
          <a:off x="3216910" y="1447482"/>
          <a:ext cx="5698490" cy="4737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5222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RAZVRŠČANJE</a:t>
            </a:r>
            <a:endParaRPr lang="sl-SI" dirty="0"/>
          </a:p>
        </p:txBody>
      </p:sp>
      <p:sp>
        <p:nvSpPr>
          <p:cNvPr id="3" name="Content Placeholder 2"/>
          <p:cNvSpPr>
            <a:spLocks noGrp="1"/>
          </p:cNvSpPr>
          <p:nvPr>
            <p:ph idx="1"/>
          </p:nvPr>
        </p:nvSpPr>
        <p:spPr/>
        <p:txBody>
          <a:bodyPr/>
          <a:lstStyle/>
          <a:p>
            <a:r>
              <a:rPr lang="sl-SI" b="1" dirty="0" smtClean="0"/>
              <a:t>100</a:t>
            </a:r>
            <a:r>
              <a:rPr lang="sl-SI" dirty="0" smtClean="0"/>
              <a:t> solidarnostno </a:t>
            </a:r>
            <a:r>
              <a:rPr lang="sl-SI" dirty="0"/>
              <a:t>pomoč </a:t>
            </a:r>
            <a:r>
              <a:rPr lang="sl-SI" dirty="0" smtClean="0"/>
              <a:t>delavca</a:t>
            </a:r>
          </a:p>
          <a:p>
            <a:endParaRPr lang="sl-SI" dirty="0" smtClean="0"/>
          </a:p>
          <a:p>
            <a:r>
              <a:rPr lang="sl-SI" b="1" dirty="0" smtClean="0"/>
              <a:t>100</a:t>
            </a:r>
            <a:r>
              <a:rPr lang="sl-SI" dirty="0" smtClean="0"/>
              <a:t> obvestila o letnem dopustu, v personalno mapo. Pogodbe o delu, v personalno mapo.</a:t>
            </a:r>
          </a:p>
          <a:p>
            <a:pPr marL="0" indent="0">
              <a:buNone/>
            </a:pPr>
            <a:endParaRPr lang="sl-SI" dirty="0" smtClean="0"/>
          </a:p>
          <a:p>
            <a:r>
              <a:rPr lang="sl-SI" b="1" dirty="0" smtClean="0"/>
              <a:t>110</a:t>
            </a:r>
            <a:r>
              <a:rPr lang="sl-SI" dirty="0" smtClean="0"/>
              <a:t> razpis </a:t>
            </a:r>
            <a:r>
              <a:rPr lang="sl-SI" dirty="0"/>
              <a:t>za prosto delovno mesto, prispele prošnje, odgovore </a:t>
            </a:r>
            <a:r>
              <a:rPr lang="sl-SI" dirty="0" smtClean="0"/>
              <a:t>ne izbranim kandidatom</a:t>
            </a:r>
          </a:p>
          <a:p>
            <a:pPr marL="0" indent="0">
              <a:buNone/>
            </a:pPr>
            <a:endParaRPr lang="sl-SI" dirty="0" smtClean="0"/>
          </a:p>
          <a:p>
            <a:endParaRPr lang="sl-SI" dirty="0"/>
          </a:p>
        </p:txBody>
      </p:sp>
    </p:spTree>
    <p:extLst>
      <p:ext uri="{BB962C8B-B14F-4D97-AF65-F5344CB8AC3E}">
        <p14:creationId xmlns:p14="http://schemas.microsoft.com/office/powerpoint/2010/main" val="971049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RAZVRŠČANJE</a:t>
            </a:r>
            <a:endParaRPr lang="sl-SI" dirty="0"/>
          </a:p>
        </p:txBody>
      </p:sp>
      <p:sp>
        <p:nvSpPr>
          <p:cNvPr id="3" name="Content Placeholder 2"/>
          <p:cNvSpPr>
            <a:spLocks noGrp="1"/>
          </p:cNvSpPr>
          <p:nvPr>
            <p:ph idx="1"/>
          </p:nvPr>
        </p:nvSpPr>
        <p:spPr/>
        <p:txBody>
          <a:bodyPr>
            <a:normAutofit lnSpcReduction="10000"/>
          </a:bodyPr>
          <a:lstStyle/>
          <a:p>
            <a:endParaRPr lang="sl-SI" dirty="0" smtClean="0"/>
          </a:p>
          <a:p>
            <a:r>
              <a:rPr lang="sl-SI" b="1" dirty="0"/>
              <a:t>013</a:t>
            </a:r>
            <a:r>
              <a:rPr lang="sl-SI" dirty="0"/>
              <a:t> gradivo in zapisnik sveta šole</a:t>
            </a:r>
          </a:p>
          <a:p>
            <a:r>
              <a:rPr lang="sl-SI" b="1" dirty="0"/>
              <a:t>900</a:t>
            </a:r>
            <a:r>
              <a:rPr lang="sl-SI" dirty="0"/>
              <a:t> gradivo in zapisnik sveta staršev, kolegija ožjega, </a:t>
            </a:r>
            <a:r>
              <a:rPr lang="sl-SI" dirty="0" smtClean="0"/>
              <a:t>širšega</a:t>
            </a:r>
          </a:p>
          <a:p>
            <a:endParaRPr lang="sl-SI" dirty="0"/>
          </a:p>
          <a:p>
            <a:pPr marL="0" indent="0">
              <a:buNone/>
            </a:pPr>
            <a:r>
              <a:rPr lang="sl-SI" dirty="0" smtClean="0"/>
              <a:t>Primer pod </a:t>
            </a:r>
            <a:r>
              <a:rPr lang="sl-SI" dirty="0"/>
              <a:t>900 smo naredili razdelek:</a:t>
            </a:r>
          </a:p>
          <a:p>
            <a:r>
              <a:rPr lang="sl-SI" dirty="0"/>
              <a:t>900-1 (razna vabila</a:t>
            </a:r>
            <a:r>
              <a:rPr lang="sl-SI" dirty="0" smtClean="0"/>
              <a:t>), bolje je 9001</a:t>
            </a:r>
            <a:endParaRPr lang="sl-SI" dirty="0"/>
          </a:p>
          <a:p>
            <a:r>
              <a:rPr lang="sl-SI" dirty="0"/>
              <a:t>900-2 (Svet staršev)</a:t>
            </a:r>
          </a:p>
          <a:p>
            <a:r>
              <a:rPr lang="sl-SI" dirty="0"/>
              <a:t>900-3 (Svet šole)</a:t>
            </a:r>
          </a:p>
          <a:p>
            <a:endParaRPr lang="sl-SI" dirty="0"/>
          </a:p>
        </p:txBody>
      </p:sp>
    </p:spTree>
    <p:extLst>
      <p:ext uri="{BB962C8B-B14F-4D97-AF65-F5344CB8AC3E}">
        <p14:creationId xmlns:p14="http://schemas.microsoft.com/office/powerpoint/2010/main" val="8723123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031" y="817583"/>
            <a:ext cx="9286993" cy="654957"/>
          </a:xfrm>
        </p:spPr>
        <p:txBody>
          <a:bodyPr>
            <a:normAutofit fontScale="90000"/>
          </a:bodyPr>
          <a:lstStyle/>
          <a:p>
            <a:r>
              <a:rPr lang="sl-SI" dirty="0" smtClean="0"/>
              <a:t>RAZVRŠČANJE</a:t>
            </a:r>
            <a:endParaRPr lang="sl-SI" dirty="0"/>
          </a:p>
        </p:txBody>
      </p:sp>
      <p:sp>
        <p:nvSpPr>
          <p:cNvPr id="3" name="Content Placeholder 2"/>
          <p:cNvSpPr>
            <a:spLocks noGrp="1"/>
          </p:cNvSpPr>
          <p:nvPr>
            <p:ph idx="1"/>
          </p:nvPr>
        </p:nvSpPr>
        <p:spPr>
          <a:xfrm>
            <a:off x="1817073" y="1460009"/>
            <a:ext cx="8305343" cy="4398131"/>
          </a:xfrm>
        </p:spPr>
        <p:txBody>
          <a:bodyPr>
            <a:normAutofit fontScale="92500" lnSpcReduction="10000"/>
          </a:bodyPr>
          <a:lstStyle/>
          <a:p>
            <a:r>
              <a:rPr lang="sl-SI" b="1" dirty="0" smtClean="0"/>
              <a:t>406</a:t>
            </a:r>
            <a:r>
              <a:rPr lang="sl-SI" dirty="0" smtClean="0"/>
              <a:t> finančno poslovanje, pogodbe o sofinanciranju, dodelitvi </a:t>
            </a:r>
            <a:r>
              <a:rPr lang="sl-SI" dirty="0"/>
              <a:t>subvencije za šolo v naravi, </a:t>
            </a:r>
            <a:r>
              <a:rPr lang="sl-SI" dirty="0" smtClean="0"/>
              <a:t>šolsko prehrano</a:t>
            </a:r>
          </a:p>
          <a:p>
            <a:pPr marL="0" indent="0">
              <a:buNone/>
            </a:pPr>
            <a:endParaRPr lang="sl-SI" dirty="0" smtClean="0"/>
          </a:p>
          <a:p>
            <a:r>
              <a:rPr lang="sl-SI" b="1" dirty="0" smtClean="0"/>
              <a:t>6020</a:t>
            </a:r>
            <a:r>
              <a:rPr lang="sl-SI" dirty="0" smtClean="0"/>
              <a:t> razpis </a:t>
            </a:r>
            <a:r>
              <a:rPr lang="sl-SI" dirty="0"/>
              <a:t>za vpis otrok v vrtec, prispele vloge, odgovore in odločbe o sprejemu otrok v vrtec</a:t>
            </a:r>
            <a:r>
              <a:rPr lang="sl-SI" dirty="0" smtClean="0"/>
              <a:t>.</a:t>
            </a:r>
          </a:p>
          <a:p>
            <a:pPr marL="0" indent="0">
              <a:buNone/>
            </a:pPr>
            <a:endParaRPr lang="sl-SI" dirty="0" smtClean="0"/>
          </a:p>
          <a:p>
            <a:r>
              <a:rPr lang="sl-SI" b="1" dirty="0" smtClean="0"/>
              <a:t>6009</a:t>
            </a:r>
            <a:r>
              <a:rPr lang="sl-SI" dirty="0" smtClean="0"/>
              <a:t> tekmovanja</a:t>
            </a:r>
          </a:p>
          <a:p>
            <a:endParaRPr lang="sl-SI" dirty="0"/>
          </a:p>
          <a:p>
            <a:pPr marL="0" indent="0">
              <a:buNone/>
            </a:pPr>
            <a:endParaRPr lang="sl-SI" dirty="0" smtClean="0"/>
          </a:p>
          <a:p>
            <a:r>
              <a:rPr lang="sl-SI" b="1" dirty="0" smtClean="0"/>
              <a:t>6007</a:t>
            </a:r>
            <a:r>
              <a:rPr lang="sl-SI" dirty="0" smtClean="0"/>
              <a:t> redovalne konference, učiteljski zbor</a:t>
            </a:r>
          </a:p>
          <a:p>
            <a:endParaRPr lang="sl-SI" dirty="0"/>
          </a:p>
          <a:p>
            <a:pPr marL="0" indent="0">
              <a:buNone/>
            </a:pPr>
            <a:r>
              <a:rPr lang="sl-SI" dirty="0"/>
              <a:t> </a:t>
            </a:r>
          </a:p>
          <a:p>
            <a:endParaRPr lang="sl-SI" dirty="0"/>
          </a:p>
          <a:p>
            <a:endParaRPr lang="sl-SI" dirty="0"/>
          </a:p>
        </p:txBody>
      </p:sp>
    </p:spTree>
    <p:extLst>
      <p:ext uri="{BB962C8B-B14F-4D97-AF65-F5344CB8AC3E}">
        <p14:creationId xmlns:p14="http://schemas.microsoft.com/office/powerpoint/2010/main" val="7707443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NEKAJ ŠTEVILK ZA RAZVRŠČANJE</a:t>
            </a:r>
            <a:endParaRPr lang="sl-SI" dirty="0"/>
          </a:p>
        </p:txBody>
      </p:sp>
      <p:sp>
        <p:nvSpPr>
          <p:cNvPr id="3" name="Content Placeholder 2"/>
          <p:cNvSpPr>
            <a:spLocks noGrp="1"/>
          </p:cNvSpPr>
          <p:nvPr>
            <p:ph idx="1"/>
          </p:nvPr>
        </p:nvSpPr>
        <p:spPr/>
        <p:txBody>
          <a:bodyPr>
            <a:normAutofit fontScale="92500" lnSpcReduction="20000"/>
          </a:bodyPr>
          <a:lstStyle/>
          <a:p>
            <a:r>
              <a:rPr lang="sl-SI" dirty="0"/>
              <a:t>Iz Ministrstva smo dobili zadevo Seznanitev vojaških obveznikov z vojaško dolžnostjo. Ali se tej zadevi določi številko 023. 023 pomeni administrativno tehnično poslovanje (pečati, žigi… in tudi logistika s področja obrambnih zadev</a:t>
            </a:r>
            <a:r>
              <a:rPr lang="sl-SI" dirty="0" smtClean="0"/>
              <a:t>).</a:t>
            </a:r>
          </a:p>
          <a:p>
            <a:endParaRPr lang="sl-SI" dirty="0"/>
          </a:p>
          <a:p>
            <a:r>
              <a:rPr lang="sl-SI" dirty="0"/>
              <a:t>Ali si lahko pri razvrščanju zadev pomagamo tudi s </a:t>
            </a:r>
            <a:r>
              <a:rPr lang="sl-SI" dirty="0" err="1" smtClean="0"/>
              <a:t>klasif</a:t>
            </a:r>
            <a:r>
              <a:rPr lang="sl-SI" dirty="0" smtClean="0"/>
              <a:t>. številko</a:t>
            </a:r>
            <a:r>
              <a:rPr lang="sl-SI" dirty="0"/>
              <a:t>, ki jo določi naše ministrstvo</a:t>
            </a:r>
            <a:r>
              <a:rPr lang="sl-SI" dirty="0" smtClean="0"/>
              <a:t>? DA.</a:t>
            </a:r>
          </a:p>
          <a:p>
            <a:endParaRPr lang="sl-SI" dirty="0"/>
          </a:p>
          <a:p>
            <a:r>
              <a:rPr lang="sl-SI" dirty="0"/>
              <a:t>Ali se vsa statistika (šolska in tudi druga - npr. Prihodki in prenočevanje tujcev, statistično raziskovanje o odpadkih, računovodske statistike) uvrsti pod 961</a:t>
            </a:r>
            <a:r>
              <a:rPr lang="sl-SI" dirty="0" smtClean="0"/>
              <a:t>? DA.</a:t>
            </a:r>
            <a:r>
              <a:rPr lang="sl-SI" dirty="0"/>
              <a:t/>
            </a:r>
            <a:br>
              <a:rPr lang="sl-SI" dirty="0"/>
            </a:br>
            <a:endParaRPr lang="sl-SI" dirty="0"/>
          </a:p>
          <a:p>
            <a:endParaRPr lang="sl-SI" dirty="0"/>
          </a:p>
        </p:txBody>
      </p:sp>
    </p:spTree>
    <p:extLst>
      <p:ext uri="{BB962C8B-B14F-4D97-AF65-F5344CB8AC3E}">
        <p14:creationId xmlns:p14="http://schemas.microsoft.com/office/powerpoint/2010/main" val="31208087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031" y="817583"/>
            <a:ext cx="9286993" cy="595581"/>
          </a:xfrm>
        </p:spPr>
        <p:txBody>
          <a:bodyPr>
            <a:normAutofit fontScale="90000"/>
          </a:bodyPr>
          <a:lstStyle/>
          <a:p>
            <a:r>
              <a:rPr lang="sl-SI" dirty="0" smtClean="0"/>
              <a:t>VPRAŠANJA</a:t>
            </a:r>
            <a:endParaRPr lang="sl-SI" dirty="0"/>
          </a:p>
        </p:txBody>
      </p:sp>
      <p:sp>
        <p:nvSpPr>
          <p:cNvPr id="3" name="Content Placeholder 2"/>
          <p:cNvSpPr>
            <a:spLocks noGrp="1"/>
          </p:cNvSpPr>
          <p:nvPr>
            <p:ph idx="1"/>
          </p:nvPr>
        </p:nvSpPr>
        <p:spPr>
          <a:xfrm>
            <a:off x="1950721" y="1638795"/>
            <a:ext cx="8261873" cy="4358350"/>
          </a:xfrm>
        </p:spPr>
        <p:txBody>
          <a:bodyPr>
            <a:normAutofit fontScale="55000" lnSpcReduction="20000"/>
          </a:bodyPr>
          <a:lstStyle/>
          <a:p>
            <a:r>
              <a:rPr lang="sl-SI" sz="3200" dirty="0"/>
              <a:t>Naročilnice pišemo v blok. Ali je dovolj, da ja klasifikacijski znak vpisan na bloku ali pa mora biti vsaka posamezna naročilnica označena z njim? </a:t>
            </a:r>
            <a:r>
              <a:rPr lang="sl-SI" sz="3200" dirty="0" smtClean="0"/>
              <a:t>NE.</a:t>
            </a:r>
            <a:endParaRPr lang="sl-SI" sz="3200" dirty="0"/>
          </a:p>
          <a:p>
            <a:pPr marL="0" indent="0">
              <a:buNone/>
            </a:pPr>
            <a:endParaRPr lang="sl-SI" sz="3200" dirty="0"/>
          </a:p>
          <a:p>
            <a:r>
              <a:rPr lang="sl-SI" sz="3200" dirty="0"/>
              <a:t>Za pisanje Šolske kronike je zadolžen učitelj, ki jo piše v zvezek. Kako je mišljeno, da se jo vodi sedaj: ali je dovolj, da je na zvezku vpisan </a:t>
            </a:r>
            <a:r>
              <a:rPr lang="sl-SI" sz="3200" dirty="0" err="1"/>
              <a:t>klasif</a:t>
            </a:r>
            <a:r>
              <a:rPr lang="sl-SI" sz="3200" dirty="0" smtClean="0"/>
              <a:t>. znak</a:t>
            </a:r>
            <a:r>
              <a:rPr lang="sl-SI" sz="3200" dirty="0"/>
              <a:t>. </a:t>
            </a:r>
            <a:r>
              <a:rPr lang="sl-SI" sz="3200" dirty="0" smtClean="0"/>
              <a:t>DA. Ali </a:t>
            </a:r>
            <a:r>
              <a:rPr lang="sl-SI" sz="3200" dirty="0"/>
              <a:t>je mišljeno vnašati tudi naslov vsakega prispevka, ki ga vpiše v knjigo</a:t>
            </a:r>
            <a:r>
              <a:rPr lang="sl-SI" sz="3200" dirty="0" smtClean="0"/>
              <a:t>. NE.</a:t>
            </a:r>
          </a:p>
          <a:p>
            <a:endParaRPr lang="sl-SI" sz="3200" dirty="0"/>
          </a:p>
          <a:p>
            <a:r>
              <a:rPr lang="sl-SI" sz="3200" dirty="0" smtClean="0"/>
              <a:t>Smo </a:t>
            </a:r>
            <a:r>
              <a:rPr lang="sl-SI" sz="3200" dirty="0"/>
              <a:t>šola, pod njo spada tudi dijaški dom in izobraževanje odraslih. </a:t>
            </a:r>
            <a:r>
              <a:rPr lang="sl-SI" sz="3200" dirty="0" smtClean="0"/>
              <a:t>Pod </a:t>
            </a:r>
            <a:r>
              <a:rPr lang="sl-SI" sz="3200" dirty="0"/>
              <a:t>srednješolsko izobraževanje so pod oznako 60322 Pravice in dolžnosti dijaka in rok hrambe za vzgojno in alter</a:t>
            </a:r>
            <a:r>
              <a:rPr lang="sl-SI" sz="3200" dirty="0" smtClean="0"/>
              <a:t>. ukrepanje </a:t>
            </a:r>
            <a:r>
              <a:rPr lang="sl-SI" sz="3200" dirty="0"/>
              <a:t>označili z 2, A-vzor</a:t>
            </a:r>
            <a:r>
              <a:rPr lang="sl-SI" sz="3200" dirty="0" smtClean="0"/>
              <a:t>.</a:t>
            </a:r>
          </a:p>
          <a:p>
            <a:pPr marL="0" indent="0">
              <a:buNone/>
            </a:pPr>
            <a:endParaRPr lang="sl-SI" sz="3200" dirty="0" smtClean="0"/>
          </a:p>
          <a:p>
            <a:r>
              <a:rPr lang="sl-SI" sz="3200" dirty="0"/>
              <a:t>Ali smo dolžni klasificirati tudi gradivno v zvezi s sindikatom. Imamo sindikalnega zaupnika, ki ureja dokumentacijo v zvezi z njim</a:t>
            </a:r>
            <a:r>
              <a:rPr lang="sl-SI" sz="3200" dirty="0" smtClean="0"/>
              <a:t>. DA. 101: STATUT, IZBRIS, VPIS V REGISTER, POSLOVNO POROČILO. OZNAČITE MAPO 101, SINDIKAT. ČE NE PREJ KO ODNESETE V STALNO ZBIRKO</a:t>
            </a:r>
            <a:endParaRPr lang="sl-SI" sz="3200" dirty="0"/>
          </a:p>
          <a:p>
            <a:pPr marL="0" indent="0">
              <a:buNone/>
            </a:pPr>
            <a:r>
              <a:rPr lang="sl-SI" dirty="0"/>
              <a:t/>
            </a:r>
            <a:br>
              <a:rPr lang="sl-SI" dirty="0"/>
            </a:br>
            <a:endParaRPr lang="sl-SI" dirty="0"/>
          </a:p>
          <a:p>
            <a:endParaRPr lang="sl-SI" dirty="0"/>
          </a:p>
          <a:p>
            <a:endParaRPr lang="sl-SI" dirty="0"/>
          </a:p>
        </p:txBody>
      </p:sp>
    </p:spTree>
    <p:extLst>
      <p:ext uri="{BB962C8B-B14F-4D97-AF65-F5344CB8AC3E}">
        <p14:creationId xmlns:p14="http://schemas.microsoft.com/office/powerpoint/2010/main" val="2571428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SPRIČEVALA, OBVESTILA O USPEHU, MATIČNI LIST</a:t>
            </a:r>
            <a:endParaRPr lang="sl-SI" dirty="0"/>
          </a:p>
        </p:txBody>
      </p:sp>
      <p:sp>
        <p:nvSpPr>
          <p:cNvPr id="3" name="Content Placeholder 2"/>
          <p:cNvSpPr>
            <a:spLocks noGrp="1"/>
          </p:cNvSpPr>
          <p:nvPr>
            <p:ph idx="1"/>
          </p:nvPr>
        </p:nvSpPr>
        <p:spPr/>
        <p:txBody>
          <a:bodyPr>
            <a:normAutofit lnSpcReduction="10000"/>
          </a:bodyPr>
          <a:lstStyle/>
          <a:p>
            <a:r>
              <a:rPr lang="sl-SI" dirty="0" smtClean="0"/>
              <a:t>VSAK JE UBRAL SVOJO PRAKSO</a:t>
            </a:r>
          </a:p>
          <a:p>
            <a:r>
              <a:rPr lang="sl-SI" dirty="0" smtClean="0"/>
              <a:t>PRI PAPIRNETEM POSLOVANJU JE ŠTEVILKA SPRIČEVALA VEZANA NA MATIČNO ŠT. UČENCA, PRI ELEKTRONSKEM PA NE. </a:t>
            </a:r>
          </a:p>
          <a:p>
            <a:r>
              <a:rPr lang="sl-SI" dirty="0" smtClean="0"/>
              <a:t>PRIMER ŠT. MATIČNEGA LISTA JE UČENCA I-UG 395, ŠT. DOKUMENTA PA 61361-1/2014-1DG9</a:t>
            </a:r>
          </a:p>
          <a:p>
            <a:endParaRPr lang="sl-SI" dirty="0"/>
          </a:p>
          <a:p>
            <a:r>
              <a:rPr lang="sl-SI" dirty="0" smtClean="0"/>
              <a:t>ODLAGANJE MATIČNIH LISTOV V PAPIRNATI OBLIKI, PO LETU ROJSTVA</a:t>
            </a:r>
            <a:endParaRPr lang="sl-SI" dirty="0"/>
          </a:p>
        </p:txBody>
      </p:sp>
    </p:spTree>
    <p:extLst>
      <p:ext uri="{BB962C8B-B14F-4D97-AF65-F5344CB8AC3E}">
        <p14:creationId xmlns:p14="http://schemas.microsoft.com/office/powerpoint/2010/main" val="26324838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b="1" dirty="0" smtClean="0"/>
              <a:t>ŠT. SPRIČEVALA</a:t>
            </a:r>
            <a:endParaRPr lang="sl-SI" b="1" dirty="0"/>
          </a:p>
        </p:txBody>
      </p:sp>
      <p:sp>
        <p:nvSpPr>
          <p:cNvPr id="3" name="Content Placeholder 2"/>
          <p:cNvSpPr>
            <a:spLocks noGrp="1"/>
          </p:cNvSpPr>
          <p:nvPr>
            <p:ph idx="1"/>
          </p:nvPr>
        </p:nvSpPr>
        <p:spPr/>
        <p:txBody>
          <a:bodyPr>
            <a:normAutofit fontScale="77500" lnSpcReduction="20000"/>
          </a:bodyPr>
          <a:lstStyle/>
          <a:p>
            <a:r>
              <a:rPr lang="sl-SI" b="1" dirty="0" smtClean="0"/>
              <a:t>Mlajša hčerka ima napisano na spričevalu:</a:t>
            </a:r>
            <a:r>
              <a:rPr lang="sl-SI" dirty="0" smtClean="0"/>
              <a:t> 254/2014, 254 je iz matične knjige.</a:t>
            </a:r>
          </a:p>
          <a:p>
            <a:r>
              <a:rPr lang="sl-SI" b="1" dirty="0" smtClean="0"/>
              <a:t>Starejša hčerka ima napisano </a:t>
            </a:r>
            <a:r>
              <a:rPr lang="sl-SI" dirty="0" smtClean="0"/>
              <a:t>61361-1/2014-1dg9.</a:t>
            </a:r>
          </a:p>
          <a:p>
            <a:pPr marL="0" indent="0">
              <a:buNone/>
            </a:pPr>
            <a:endParaRPr lang="sl-SI" dirty="0" smtClean="0"/>
          </a:p>
          <a:p>
            <a:r>
              <a:rPr lang="sl-SI" dirty="0" smtClean="0"/>
              <a:t>Primer </a:t>
            </a:r>
          </a:p>
          <a:p>
            <a:pPr marL="0" indent="0">
              <a:buNone/>
            </a:pPr>
            <a:r>
              <a:rPr lang="sl-SI" dirty="0" smtClean="0"/>
              <a:t>61361-1 obvestila</a:t>
            </a:r>
          </a:p>
          <a:p>
            <a:pPr marL="0" indent="0">
              <a:buNone/>
            </a:pPr>
            <a:r>
              <a:rPr lang="sl-SI" dirty="0" smtClean="0"/>
              <a:t>61361-2 spričevala</a:t>
            </a:r>
          </a:p>
          <a:p>
            <a:pPr marL="0" indent="0">
              <a:buNone/>
            </a:pPr>
            <a:r>
              <a:rPr lang="sl-SI" dirty="0" smtClean="0"/>
              <a:t>61361-3 zaključna spričevala</a:t>
            </a:r>
          </a:p>
          <a:p>
            <a:pPr marL="0" indent="0">
              <a:buNone/>
            </a:pPr>
            <a:endParaRPr lang="sl-SI" dirty="0"/>
          </a:p>
          <a:p>
            <a:pPr marL="0" indent="0">
              <a:buNone/>
            </a:pPr>
            <a:endParaRPr lang="sl-SI" dirty="0" smtClean="0"/>
          </a:p>
          <a:p>
            <a:pPr marL="0" indent="0">
              <a:buNone/>
            </a:pPr>
            <a:r>
              <a:rPr lang="sl-SI" dirty="0" smtClean="0"/>
              <a:t>60300-1/2015/1,……</a:t>
            </a:r>
          </a:p>
          <a:p>
            <a:pPr marL="0" indent="0">
              <a:buNone/>
            </a:pPr>
            <a:r>
              <a:rPr lang="sl-SI" dirty="0" smtClean="0"/>
              <a:t>Za iskanje uporabljamo polje/okno NASLOV ZADEVE.</a:t>
            </a:r>
          </a:p>
          <a:p>
            <a:pPr marL="0" indent="0">
              <a:buNone/>
            </a:pPr>
            <a:endParaRPr lang="sl-SI" dirty="0"/>
          </a:p>
          <a:p>
            <a:pPr marL="0" indent="0">
              <a:buNone/>
            </a:pPr>
            <a:endParaRPr lang="sl-SI" dirty="0" smtClean="0"/>
          </a:p>
          <a:p>
            <a:pPr marL="0" indent="0">
              <a:buNone/>
            </a:pPr>
            <a:endParaRPr lang="sl-SI" dirty="0"/>
          </a:p>
        </p:txBody>
      </p:sp>
    </p:spTree>
    <p:extLst>
      <p:ext uri="{BB962C8B-B14F-4D97-AF65-F5344CB8AC3E}">
        <p14:creationId xmlns:p14="http://schemas.microsoft.com/office/powerpoint/2010/main" val="3095498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95402" y="774700"/>
            <a:ext cx="9601196" cy="1511299"/>
          </a:xfrm>
        </p:spPr>
        <p:txBody>
          <a:bodyPr>
            <a:normAutofit fontScale="90000"/>
          </a:bodyPr>
          <a:lstStyle/>
          <a:p>
            <a:r>
              <a:rPr lang="sl-SI" sz="3600" b="1" dirty="0" smtClean="0"/>
              <a:t/>
            </a:r>
            <a:br>
              <a:rPr lang="sl-SI" sz="3600" b="1" dirty="0" smtClean="0"/>
            </a:br>
            <a:r>
              <a:rPr lang="sl-SI" sz="3600" b="1" dirty="0" smtClean="0"/>
              <a:t>DOKUMENTI </a:t>
            </a:r>
            <a:r>
              <a:rPr lang="sl-SI" sz="3600" b="1" dirty="0"/>
              <a:t>NASTANEJO Z RAZLOGOM IN MORAJO BITI DOSEGLJIVI, TUDI ČEZ 10, 30 </a:t>
            </a:r>
            <a:r>
              <a:rPr lang="sl-SI" sz="3600" b="1" dirty="0" smtClean="0"/>
              <a:t>IN VEČ LET</a:t>
            </a:r>
            <a:r>
              <a:rPr lang="sl-SI" dirty="0"/>
              <a:t>.</a:t>
            </a:r>
            <a:br>
              <a:rPr lang="sl-SI" dirty="0"/>
            </a:br>
            <a:endParaRPr lang="sl-SI" b="1" dirty="0"/>
          </a:p>
        </p:txBody>
      </p:sp>
      <p:sp>
        <p:nvSpPr>
          <p:cNvPr id="3" name="Označba mesta vsebine 2"/>
          <p:cNvSpPr>
            <a:spLocks noGrp="1"/>
          </p:cNvSpPr>
          <p:nvPr>
            <p:ph sz="quarter" idx="13"/>
          </p:nvPr>
        </p:nvSpPr>
        <p:spPr>
          <a:xfrm>
            <a:off x="1298448" y="2560320"/>
            <a:ext cx="6702552" cy="3310128"/>
          </a:xfrm>
        </p:spPr>
        <p:txBody>
          <a:bodyPr>
            <a:normAutofit/>
          </a:bodyPr>
          <a:lstStyle/>
          <a:p>
            <a:r>
              <a:rPr lang="sl-SI" b="1" dirty="0" smtClean="0"/>
              <a:t>KAKO JIH SHRANITI, DA JIH LAHKO NAJDEMO? </a:t>
            </a:r>
            <a:r>
              <a:rPr lang="sl-SI" dirty="0" smtClean="0"/>
              <a:t>KLASIFIKACIJA, KATALOGIZACIJA, ALI DANES META PODATKI. </a:t>
            </a:r>
          </a:p>
          <a:p>
            <a:pPr marL="0" indent="0">
              <a:buNone/>
            </a:pPr>
            <a:r>
              <a:rPr lang="sl-SI" b="1" dirty="0" smtClean="0"/>
              <a:t>      </a:t>
            </a:r>
            <a:r>
              <a:rPr lang="sl-SI" b="1" dirty="0" smtClean="0">
                <a:solidFill>
                  <a:srgbClr val="FF0000"/>
                </a:solidFill>
              </a:rPr>
              <a:t>TAKO, DA DOKUMENT DODATNO                 	OZNAČIMO.</a:t>
            </a:r>
          </a:p>
          <a:p>
            <a:r>
              <a:rPr lang="sl-SI" b="1" dirty="0" smtClean="0"/>
              <a:t>PRI DIGITALNIH DOKUMENTIH JE TO NUJA.</a:t>
            </a:r>
            <a:endParaRPr lang="sl-SI" b="1" dirty="0"/>
          </a:p>
        </p:txBody>
      </p:sp>
      <p:sp>
        <p:nvSpPr>
          <p:cNvPr id="6" name="Označba mesta vsebine 5"/>
          <p:cNvSpPr>
            <a:spLocks noGrp="1"/>
          </p:cNvSpPr>
          <p:nvPr>
            <p:ph sz="quarter" idx="14"/>
          </p:nvPr>
        </p:nvSpPr>
        <p:spPr>
          <a:xfrm>
            <a:off x="8331200" y="2560320"/>
            <a:ext cx="2568448" cy="3310128"/>
          </a:xfrm>
        </p:spPr>
        <p:txBody>
          <a:bodyPr>
            <a:normAutofit/>
          </a:bodyPr>
          <a:lstStyle/>
          <a:p>
            <a:endParaRPr lang="sl-SI" dirty="0"/>
          </a:p>
        </p:txBody>
      </p:sp>
    </p:spTree>
    <p:extLst>
      <p:ext uri="{BB962C8B-B14F-4D97-AF65-F5344CB8AC3E}">
        <p14:creationId xmlns:p14="http://schemas.microsoft.com/office/powerpoint/2010/main" val="36858702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b="1" dirty="0" smtClean="0"/>
              <a:t>NOSILCI INFORMACIJ SE SPREMINJAJO</a:t>
            </a:r>
            <a:endParaRPr lang="sl-SI" b="1" dirty="0"/>
          </a:p>
        </p:txBody>
      </p:sp>
      <p:sp>
        <p:nvSpPr>
          <p:cNvPr id="3" name="Content Placeholder 2"/>
          <p:cNvSpPr>
            <a:spLocks noGrp="1"/>
          </p:cNvSpPr>
          <p:nvPr>
            <p:ph idx="1"/>
          </p:nvPr>
        </p:nvSpPr>
        <p:spPr/>
        <p:txBody>
          <a:bodyPr>
            <a:normAutofit/>
          </a:bodyPr>
          <a:lstStyle/>
          <a:p>
            <a:endParaRPr lang="sl-SI" dirty="0"/>
          </a:p>
        </p:txBody>
      </p:sp>
      <p:pic>
        <p:nvPicPr>
          <p:cNvPr id="8" name="Picture 2" descr="C:\Users\Mirjana\Pictures\rimski napis.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33000" y="2315394"/>
            <a:ext cx="3542300" cy="21798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encrypted-tbn0.gstatic.com/images?q=tbn:ANd9GcQdEu_Wpx2bUkSqAKXGEHclJvQkcHk9_MWmnPPtPL3taNpO-QqgiA"/>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75300" y="3280989"/>
            <a:ext cx="2641398" cy="30187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Mirjana\Pictures\untitled.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820346" y="4216400"/>
            <a:ext cx="3730627" cy="235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3882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smtClean="0"/>
              <a:t>DIGITALNO GRADIVO, KI IZVORNO NASTAJA DIGITALNO</a:t>
            </a:r>
            <a:endParaRPr lang="sl-SI" b="1" dirty="0"/>
          </a:p>
        </p:txBody>
      </p:sp>
      <p:sp>
        <p:nvSpPr>
          <p:cNvPr id="3" name="Označba mesta vsebine 2"/>
          <p:cNvSpPr>
            <a:spLocks noGrp="1"/>
          </p:cNvSpPr>
          <p:nvPr>
            <p:ph idx="1"/>
          </p:nvPr>
        </p:nvSpPr>
        <p:spPr/>
        <p:txBody>
          <a:bodyPr>
            <a:normAutofit/>
          </a:bodyPr>
          <a:lstStyle/>
          <a:p>
            <a:r>
              <a:rPr lang="sl-SI" dirty="0" smtClean="0"/>
              <a:t>PAPIRNATO GRADIVO LAHKO PREMEŠČAMO IN FIZIČNO IŠČEMO PO NJEM.</a:t>
            </a:r>
          </a:p>
          <a:p>
            <a:r>
              <a:rPr lang="sl-SI" dirty="0" smtClean="0"/>
              <a:t>DIGITALNO GRADIVO ZELO HITRO ZASTARA. SPREMENI SE PROGRAMSKA OPREMA, APLIKACIJA IN NOSILEC.</a:t>
            </a:r>
          </a:p>
          <a:p>
            <a:r>
              <a:rPr lang="sl-SI" dirty="0" smtClean="0"/>
              <a:t>BITI MORAMO SENZIBILIZIRANI NA HITRE SPREMEBE, ZATO MORAMO POSKRBETI, DA GRADIVO OSTANE DOSEGLJIVO.</a:t>
            </a:r>
          </a:p>
          <a:p>
            <a:r>
              <a:rPr lang="sl-SI" dirty="0" smtClean="0"/>
              <a:t>POMAGAMO SI S STANDARDI, FORMATI ZAPISA IN </a:t>
            </a:r>
            <a:r>
              <a:rPr lang="sl-SI" b="1" dirty="0" smtClean="0"/>
              <a:t>NOTRANJIMI PRAVILI ALI VZORČNIMI NOTRANJIMI PRAVILI KATERIH DEL JE EKN.</a:t>
            </a:r>
            <a:endParaRPr lang="sl-SI" b="1" dirty="0"/>
          </a:p>
        </p:txBody>
      </p:sp>
    </p:spTree>
    <p:extLst>
      <p:ext uri="{BB962C8B-B14F-4D97-AF65-F5344CB8AC3E}">
        <p14:creationId xmlns:p14="http://schemas.microsoft.com/office/powerpoint/2010/main" val="1090514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smtClean="0"/>
              <a:t>ENOTNI KLASIFIKACIJSKI NAČRT - PRIPOMOČEK</a:t>
            </a:r>
            <a:endParaRPr lang="sl-SI" b="1" dirty="0"/>
          </a:p>
        </p:txBody>
      </p:sp>
      <p:sp>
        <p:nvSpPr>
          <p:cNvPr id="3" name="Označba mesta vsebine 2"/>
          <p:cNvSpPr>
            <a:spLocks noGrp="1"/>
          </p:cNvSpPr>
          <p:nvPr>
            <p:ph idx="1"/>
          </p:nvPr>
        </p:nvSpPr>
        <p:spPr/>
        <p:txBody>
          <a:bodyPr/>
          <a:lstStyle/>
          <a:p>
            <a:r>
              <a:rPr lang="sl-SI" b="1" dirty="0" smtClean="0"/>
              <a:t>ZDRUŽUJE ROKE HRAMBE VEČ ZAKONODAJ</a:t>
            </a:r>
          </a:p>
          <a:p>
            <a:r>
              <a:rPr lang="sl-SI" b="1" dirty="0" smtClean="0"/>
              <a:t>DOLOČA ROKE HRAMBE V NAPREJ</a:t>
            </a:r>
          </a:p>
          <a:p>
            <a:r>
              <a:rPr lang="sl-SI" b="1" dirty="0" smtClean="0"/>
              <a:t>DOLOČA TRI VRSTE GRADIVA GLEDE NA ROK HRAMBE</a:t>
            </a:r>
          </a:p>
          <a:p>
            <a:endParaRPr lang="sl-SI" b="1" dirty="0"/>
          </a:p>
          <a:p>
            <a:endParaRPr lang="sl-SI" b="1" dirty="0" smtClean="0"/>
          </a:p>
          <a:p>
            <a:r>
              <a:rPr lang="sl-SI" b="1" dirty="0" smtClean="0"/>
              <a:t>PRIPOMOČEK</a:t>
            </a:r>
            <a:endParaRPr lang="sl-SI" b="1" dirty="0"/>
          </a:p>
        </p:txBody>
      </p:sp>
    </p:spTree>
    <p:extLst>
      <p:ext uri="{BB962C8B-B14F-4D97-AF65-F5344CB8AC3E}">
        <p14:creationId xmlns:p14="http://schemas.microsoft.com/office/powerpoint/2010/main" val="16605084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STALNA IN TEKOČA ZBIRKA</a:t>
            </a:r>
            <a:endParaRPr lang="sl-SI" dirty="0"/>
          </a:p>
        </p:txBody>
      </p:sp>
      <p:sp>
        <p:nvSpPr>
          <p:cNvPr id="3" name="Označba mesta besedila 2"/>
          <p:cNvSpPr>
            <a:spLocks noGrp="1"/>
          </p:cNvSpPr>
          <p:nvPr>
            <p:ph type="body" idx="1"/>
          </p:nvPr>
        </p:nvSpPr>
        <p:spPr/>
        <p:txBody>
          <a:bodyPr/>
          <a:lstStyle/>
          <a:p>
            <a:r>
              <a:rPr lang="sl-SI" dirty="0" smtClean="0">
                <a:solidFill>
                  <a:schemeClr val="tx1"/>
                </a:solidFill>
              </a:rPr>
              <a:t>TEKOČA ZBIRKA</a:t>
            </a:r>
            <a:endParaRPr lang="sl-SI" dirty="0">
              <a:solidFill>
                <a:schemeClr val="tx1"/>
              </a:solidFill>
            </a:endParaRPr>
          </a:p>
        </p:txBody>
      </p:sp>
      <p:sp>
        <p:nvSpPr>
          <p:cNvPr id="4" name="Označba mesta besedila 3"/>
          <p:cNvSpPr>
            <a:spLocks noGrp="1"/>
          </p:cNvSpPr>
          <p:nvPr>
            <p:ph type="body" sz="quarter" idx="3"/>
          </p:nvPr>
        </p:nvSpPr>
        <p:spPr/>
        <p:txBody>
          <a:bodyPr/>
          <a:lstStyle/>
          <a:p>
            <a:r>
              <a:rPr lang="sl-SI" dirty="0" smtClean="0">
                <a:solidFill>
                  <a:schemeClr val="tx1"/>
                </a:solidFill>
              </a:rPr>
              <a:t>STALNA ZBIRKA</a:t>
            </a:r>
            <a:endParaRPr lang="sl-SI" dirty="0">
              <a:solidFill>
                <a:schemeClr val="tx1"/>
              </a:solidFill>
            </a:endParaRPr>
          </a:p>
        </p:txBody>
      </p:sp>
      <p:sp>
        <p:nvSpPr>
          <p:cNvPr id="5" name="Označba mesta vsebine 4"/>
          <p:cNvSpPr>
            <a:spLocks noGrp="1"/>
          </p:cNvSpPr>
          <p:nvPr>
            <p:ph sz="quarter" idx="13"/>
          </p:nvPr>
        </p:nvSpPr>
        <p:spPr/>
        <p:txBody>
          <a:bodyPr/>
          <a:lstStyle/>
          <a:p>
            <a:r>
              <a:rPr lang="sl-SI" dirty="0" smtClean="0"/>
              <a:t>DVE LETI</a:t>
            </a:r>
            <a:endParaRPr lang="sl-SI" dirty="0"/>
          </a:p>
        </p:txBody>
      </p:sp>
      <p:sp>
        <p:nvSpPr>
          <p:cNvPr id="6" name="Označba mesta vsebine 5"/>
          <p:cNvSpPr>
            <a:spLocks noGrp="1"/>
          </p:cNvSpPr>
          <p:nvPr>
            <p:ph sz="quarter" idx="14"/>
          </p:nvPr>
        </p:nvSpPr>
        <p:spPr/>
        <p:txBody>
          <a:bodyPr/>
          <a:lstStyle/>
          <a:p>
            <a:r>
              <a:rPr lang="sl-SI" dirty="0" smtClean="0"/>
              <a:t>GRADIVO Z ROKI HRAMBE, 5, 10, 30 LET</a:t>
            </a:r>
          </a:p>
          <a:p>
            <a:r>
              <a:rPr lang="sl-SI" dirty="0" smtClean="0"/>
              <a:t>TRAJNO GRADIVO (plačne liste)</a:t>
            </a:r>
          </a:p>
          <a:p>
            <a:r>
              <a:rPr lang="sl-SI" dirty="0" smtClean="0"/>
              <a:t>ARHIVSKO GRADIVO</a:t>
            </a:r>
            <a:endParaRPr lang="sl-SI" dirty="0"/>
          </a:p>
        </p:txBody>
      </p:sp>
    </p:spTree>
    <p:extLst>
      <p:ext uri="{BB962C8B-B14F-4D97-AF65-F5344CB8AC3E}">
        <p14:creationId xmlns:p14="http://schemas.microsoft.com/office/powerpoint/2010/main" val="16310756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b="1" dirty="0" smtClean="0"/>
              <a:t>TEKOČA ZBIRKA, POMEMBNA VPRAŠANJA</a:t>
            </a:r>
            <a:endParaRPr lang="sl-SI" b="1" dirty="0"/>
          </a:p>
        </p:txBody>
      </p:sp>
      <p:sp>
        <p:nvSpPr>
          <p:cNvPr id="3" name="Content Placeholder 2"/>
          <p:cNvSpPr>
            <a:spLocks noGrp="1"/>
          </p:cNvSpPr>
          <p:nvPr>
            <p:ph idx="1"/>
          </p:nvPr>
        </p:nvSpPr>
        <p:spPr/>
        <p:txBody>
          <a:bodyPr>
            <a:normAutofit fontScale="92500"/>
          </a:bodyPr>
          <a:lstStyle/>
          <a:p>
            <a:r>
              <a:rPr lang="sl-SI" b="1" dirty="0" smtClean="0"/>
              <a:t>ALI JE NA ŠOLI SAMO ENA? ALI JIH JE NA ŠOLI VEČ, PEDAGOG SVOJO, RAVNATELJ SVOJO…</a:t>
            </a:r>
          </a:p>
          <a:p>
            <a:r>
              <a:rPr lang="sl-SI" b="1" dirty="0"/>
              <a:t>DOGOVOR, KDO UPRAVLJA Z NJO.</a:t>
            </a:r>
          </a:p>
          <a:p>
            <a:endParaRPr lang="sl-SI" b="1" dirty="0" smtClean="0"/>
          </a:p>
          <a:p>
            <a:r>
              <a:rPr lang="sl-SI" b="1" u="sng" dirty="0" smtClean="0"/>
              <a:t>KDAJ, KDO IN KAKO ODNAŠA DOKUMENTE IZ TEKOČIH ZBIRK V STALNO ZBIRKO.</a:t>
            </a:r>
          </a:p>
          <a:p>
            <a:r>
              <a:rPr lang="sl-SI" b="1" dirty="0" smtClean="0"/>
              <a:t>DOLOČI ŠOLA S POMOČJO UREDBE O UPRAVNEM POSLOVANJU.</a:t>
            </a:r>
          </a:p>
          <a:p>
            <a:r>
              <a:rPr lang="sl-SI" b="1" dirty="0" smtClean="0"/>
              <a:t>SODELUJEJO VSI UDELEŽENI. OBSTAJAJO PRIMERI DOBRE PRAKSE.</a:t>
            </a:r>
            <a:endParaRPr lang="sl-SI" b="1" dirty="0"/>
          </a:p>
        </p:txBody>
      </p:sp>
    </p:spTree>
    <p:extLst>
      <p:ext uri="{BB962C8B-B14F-4D97-AF65-F5344CB8AC3E}">
        <p14:creationId xmlns:p14="http://schemas.microsoft.com/office/powerpoint/2010/main" val="39883046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b="1" dirty="0" smtClean="0"/>
              <a:t>DELOVODNIK</a:t>
            </a:r>
            <a:endParaRPr lang="sl-SI" b="1" dirty="0"/>
          </a:p>
        </p:txBody>
      </p:sp>
      <p:sp>
        <p:nvSpPr>
          <p:cNvPr id="3" name="Content Placeholder 2"/>
          <p:cNvSpPr>
            <a:spLocks noGrp="1"/>
          </p:cNvSpPr>
          <p:nvPr>
            <p:ph idx="1"/>
          </p:nvPr>
        </p:nvSpPr>
        <p:spPr/>
        <p:txBody>
          <a:bodyPr>
            <a:normAutofit fontScale="77500" lnSpcReduction="20000"/>
          </a:bodyPr>
          <a:lstStyle/>
          <a:p>
            <a:r>
              <a:rPr lang="sl-SI" sz="3400" dirty="0"/>
              <a:t>DOLOČIMO, KDO EVIDENTIRA </a:t>
            </a:r>
            <a:r>
              <a:rPr lang="sl-SI" sz="3400" dirty="0" smtClean="0"/>
              <a:t>PREJETO </a:t>
            </a:r>
            <a:r>
              <a:rPr lang="sl-SI" sz="3400" dirty="0"/>
              <a:t>IN </a:t>
            </a:r>
            <a:r>
              <a:rPr lang="sl-SI" sz="3400" dirty="0" smtClean="0"/>
              <a:t>ODPOSLANO POŠTO, USTVARJENE DOKUMENTE? </a:t>
            </a:r>
            <a:r>
              <a:rPr lang="sl-SI" sz="3400" dirty="0"/>
              <a:t>PRIPOROČAMO, DA JE </a:t>
            </a:r>
            <a:r>
              <a:rPr lang="sl-SI" sz="3400" dirty="0" smtClean="0"/>
              <a:t>TO NA ENI TOČKI. UREDBA O UPRAVNEM POSLOVANJU.</a:t>
            </a:r>
            <a:endParaRPr lang="sl-SI" sz="3400" dirty="0"/>
          </a:p>
          <a:p>
            <a:endParaRPr lang="sl-SI" sz="4000" dirty="0" smtClean="0"/>
          </a:p>
          <a:p>
            <a:r>
              <a:rPr lang="sl-SI" sz="3400" dirty="0" smtClean="0"/>
              <a:t>ALI JE DELOVODNIK PAPIRNAT ALI RAČUNALNIŠKI. PRI RAČUNALNIŠKEM DELOVODNIKU LAHKO DOLOČIMO PRAVICE VEČ DELAVCEMNA ŠOLI, DA VNAŠAJO, EVIDENTIRAJO, REŠIJO IN ODPREMIJO DOKUMENTE. VSEBUJE LAHKO EKN TER ROKE HRAMBE.</a:t>
            </a:r>
          </a:p>
          <a:p>
            <a:endParaRPr lang="sl-SI" b="1" dirty="0"/>
          </a:p>
        </p:txBody>
      </p:sp>
    </p:spTree>
    <p:extLst>
      <p:ext uri="{BB962C8B-B14F-4D97-AF65-F5344CB8AC3E}">
        <p14:creationId xmlns:p14="http://schemas.microsoft.com/office/powerpoint/2010/main" val="11505763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POGOSTE DILEME</a:t>
            </a:r>
            <a:endParaRPr lang="sl-SI" dirty="0"/>
          </a:p>
        </p:txBody>
      </p:sp>
      <p:sp>
        <p:nvSpPr>
          <p:cNvPr id="3" name="Content Placeholder 2"/>
          <p:cNvSpPr>
            <a:spLocks noGrp="1"/>
          </p:cNvSpPr>
          <p:nvPr>
            <p:ph idx="1"/>
          </p:nvPr>
        </p:nvSpPr>
        <p:spPr/>
        <p:txBody>
          <a:bodyPr/>
          <a:lstStyle/>
          <a:p>
            <a:endParaRPr lang="sl-SI" dirty="0"/>
          </a:p>
        </p:txBody>
      </p:sp>
      <p:sp>
        <p:nvSpPr>
          <p:cNvPr id="4" name="Pravokotnik 3"/>
          <p:cNvSpPr/>
          <p:nvPr/>
        </p:nvSpPr>
        <p:spPr>
          <a:xfrm>
            <a:off x="2199503" y="2522912"/>
            <a:ext cx="6870357" cy="3662541"/>
          </a:xfrm>
          <a:prstGeom prst="rect">
            <a:avLst/>
          </a:prstGeom>
        </p:spPr>
        <p:txBody>
          <a:bodyPr wrap="square">
            <a:spAutoFit/>
          </a:bodyPr>
          <a:lstStyle/>
          <a:p>
            <a:r>
              <a:rPr lang="sl-SI" sz="2800" b="1" dirty="0"/>
              <a:t>Ali je mišljeno, da razvrščajo zadeve poleg tajništva tudi v računovodstvu, svetovalni službi, organizator izobraževanja odraslih, organizator delovne prakse, učitelji (zapisniki po aktivih, e-redovalnica, e-dnevnik, spričevala), tajnik poklicne mature, tajnik splošne mature, pomočnik ravnatelja?</a:t>
            </a:r>
          </a:p>
          <a:p>
            <a:r>
              <a:rPr lang="sl-SI" dirty="0"/>
              <a:t/>
            </a:r>
            <a:br>
              <a:rPr lang="sl-SI" dirty="0"/>
            </a:br>
            <a:endParaRPr lang="sl-SI" dirty="0">
              <a:effectLst/>
            </a:endParaRPr>
          </a:p>
        </p:txBody>
      </p:sp>
    </p:spTree>
    <p:extLst>
      <p:ext uri="{BB962C8B-B14F-4D97-AF65-F5344CB8AC3E}">
        <p14:creationId xmlns:p14="http://schemas.microsoft.com/office/powerpoint/2010/main" val="22795617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UREJENO POSLOVANJE ŠOLE</a:t>
            </a:r>
            <a:endParaRPr lang="sl-SI" b="1" dirty="0"/>
          </a:p>
        </p:txBody>
      </p:sp>
      <p:sp>
        <p:nvSpPr>
          <p:cNvPr id="3" name="Označba mesta vsebine 2"/>
          <p:cNvSpPr>
            <a:spLocks noGrp="1"/>
          </p:cNvSpPr>
          <p:nvPr>
            <p:ph idx="1"/>
          </p:nvPr>
        </p:nvSpPr>
        <p:spPr/>
        <p:txBody>
          <a:bodyPr>
            <a:normAutofit lnSpcReduction="10000"/>
          </a:bodyPr>
          <a:lstStyle/>
          <a:p>
            <a:r>
              <a:rPr lang="sl-SI" sz="2600" b="1" dirty="0" smtClean="0"/>
              <a:t>DOTAKNE SE VSEH NA ŠOLI.</a:t>
            </a:r>
          </a:p>
          <a:p>
            <a:r>
              <a:rPr lang="sl-SI" sz="2600" b="1" dirty="0" smtClean="0"/>
              <a:t>DOLOČIMO PROCESE, SODELUJEJO VSI.</a:t>
            </a:r>
          </a:p>
          <a:p>
            <a:pPr marL="0" indent="0">
              <a:buNone/>
            </a:pPr>
            <a:endParaRPr lang="sl-SI" sz="2600" b="1" dirty="0" smtClean="0"/>
          </a:p>
          <a:p>
            <a:r>
              <a:rPr lang="sl-SI" sz="2600" b="1" dirty="0" smtClean="0"/>
              <a:t>SPOŠTOVANJE (dokumentacije, medsebojno).</a:t>
            </a:r>
          </a:p>
          <a:p>
            <a:pPr marL="0" indent="0">
              <a:buNone/>
            </a:pPr>
            <a:r>
              <a:rPr lang="sl-SI" sz="2600" b="1" dirty="0"/>
              <a:t> </a:t>
            </a:r>
            <a:r>
              <a:rPr lang="sl-SI" sz="2600" b="1" dirty="0" smtClean="0"/>
              <a:t>   PREVREDNOTENJE VREDNOT.</a:t>
            </a:r>
          </a:p>
          <a:p>
            <a:pPr marL="0" indent="0">
              <a:buNone/>
            </a:pPr>
            <a:r>
              <a:rPr lang="sl-SI" sz="2600" b="1" dirty="0"/>
              <a:t> </a:t>
            </a:r>
            <a:r>
              <a:rPr lang="sl-SI" sz="2600" b="1" dirty="0" smtClean="0"/>
              <a:t> </a:t>
            </a:r>
          </a:p>
          <a:p>
            <a:pPr marL="0" indent="0">
              <a:buNone/>
            </a:pPr>
            <a:r>
              <a:rPr lang="sl-SI" sz="2600" b="1" dirty="0"/>
              <a:t> </a:t>
            </a:r>
            <a:r>
              <a:rPr lang="sl-SI" sz="2600" b="1" dirty="0" smtClean="0"/>
              <a:t>                                                                                                KONEC.</a:t>
            </a:r>
          </a:p>
          <a:p>
            <a:endParaRPr lang="sl-SI" dirty="0"/>
          </a:p>
          <a:p>
            <a:pPr marL="0" indent="0">
              <a:buNone/>
            </a:pPr>
            <a:endParaRPr lang="sl-SI" dirty="0"/>
          </a:p>
        </p:txBody>
      </p:sp>
    </p:spTree>
    <p:extLst>
      <p:ext uri="{BB962C8B-B14F-4D97-AF65-F5344CB8AC3E}">
        <p14:creationId xmlns:p14="http://schemas.microsoft.com/office/powerpoint/2010/main" val="27308177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b="1" dirty="0" smtClean="0"/>
              <a:t>POT DOKUMENTA</a:t>
            </a:r>
            <a:endParaRPr lang="sl-SI" b="1" dirty="0"/>
          </a:p>
        </p:txBody>
      </p:sp>
      <p:sp>
        <p:nvSpPr>
          <p:cNvPr id="6" name="Rectangle 5"/>
          <p:cNvSpPr/>
          <p:nvPr/>
        </p:nvSpPr>
        <p:spPr>
          <a:xfrm>
            <a:off x="1487274" y="2583455"/>
            <a:ext cx="2313543" cy="17957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smtClean="0">
                <a:solidFill>
                  <a:schemeClr val="tx1"/>
                </a:solidFill>
              </a:rPr>
              <a:t>ŠOLSKI ARHIV=STALNA ZBIRKA</a:t>
            </a:r>
            <a:endParaRPr lang="sl-SI" b="1" dirty="0">
              <a:solidFill>
                <a:schemeClr val="tx1"/>
              </a:solidFill>
            </a:endParaRPr>
          </a:p>
        </p:txBody>
      </p:sp>
      <p:sp>
        <p:nvSpPr>
          <p:cNvPr id="7" name="Right Arrow 6"/>
          <p:cNvSpPr/>
          <p:nvPr/>
        </p:nvSpPr>
        <p:spPr>
          <a:xfrm>
            <a:off x="3955055" y="34813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Rectangle 7"/>
          <p:cNvSpPr/>
          <p:nvPr/>
        </p:nvSpPr>
        <p:spPr>
          <a:xfrm>
            <a:off x="5001658" y="2583456"/>
            <a:ext cx="1927952" cy="179575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smtClean="0">
                <a:solidFill>
                  <a:schemeClr val="tx1"/>
                </a:solidFill>
              </a:rPr>
              <a:t>ODBIRANJE,</a:t>
            </a:r>
          </a:p>
          <a:p>
            <a:pPr algn="ctr"/>
            <a:r>
              <a:rPr lang="sl-SI" b="1" dirty="0" smtClean="0">
                <a:solidFill>
                  <a:schemeClr val="tx1"/>
                </a:solidFill>
              </a:rPr>
              <a:t>PREDAMO PRISTOJNEMU ARHIVU</a:t>
            </a:r>
            <a:endParaRPr lang="sl-SI" b="1" dirty="0">
              <a:solidFill>
                <a:schemeClr val="tx1"/>
              </a:solidFill>
            </a:endParaRPr>
          </a:p>
        </p:txBody>
      </p:sp>
      <p:sp>
        <p:nvSpPr>
          <p:cNvPr id="9" name="Right Arrow 8"/>
          <p:cNvSpPr/>
          <p:nvPr/>
        </p:nvSpPr>
        <p:spPr>
          <a:xfrm>
            <a:off x="7094862" y="348127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Rounded Rectangle 9"/>
          <p:cNvSpPr/>
          <p:nvPr/>
        </p:nvSpPr>
        <p:spPr>
          <a:xfrm>
            <a:off x="8152482" y="2583455"/>
            <a:ext cx="1974929" cy="1795751"/>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smtClean="0">
                <a:solidFill>
                  <a:schemeClr val="tx1"/>
                </a:solidFill>
              </a:rPr>
              <a:t>UNIČEVANJE</a:t>
            </a:r>
            <a:endParaRPr lang="sl-SI" b="1" dirty="0">
              <a:solidFill>
                <a:schemeClr val="tx1"/>
              </a:solidFill>
            </a:endParaRPr>
          </a:p>
        </p:txBody>
      </p:sp>
      <p:pic>
        <p:nvPicPr>
          <p:cNvPr id="11" name="Označba mesta vsebine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5438" y="4533442"/>
            <a:ext cx="2237214" cy="1677911"/>
          </a:xfrm>
        </p:spPr>
      </p:pic>
      <p:graphicFrame>
        <p:nvGraphicFramePr>
          <p:cNvPr id="12" name="Object 11"/>
          <p:cNvGraphicFramePr>
            <a:graphicFrameLocks noChangeAspect="1"/>
          </p:cNvGraphicFramePr>
          <p:nvPr>
            <p:extLst/>
          </p:nvPr>
        </p:nvGraphicFramePr>
        <p:xfrm>
          <a:off x="4847120" y="4649117"/>
          <a:ext cx="2237027" cy="1589739"/>
        </p:xfrm>
        <a:graphic>
          <a:graphicData uri="http://schemas.openxmlformats.org/presentationml/2006/ole">
            <mc:AlternateContent xmlns:mc="http://schemas.openxmlformats.org/markup-compatibility/2006">
              <mc:Choice xmlns:v="urn:schemas-microsoft-com:vml" Requires="v">
                <p:oleObj spid="_x0000_s2096" name="Clip" r:id="rId4" imgW="3423342" imgH="2422934" progId="MS_ClipArt_Gallery.2">
                  <p:embed/>
                </p:oleObj>
              </mc:Choice>
              <mc:Fallback>
                <p:oleObj name="Clip" r:id="rId4" imgW="3423342" imgH="2422934"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7120" y="4649117"/>
                        <a:ext cx="2237027" cy="1589739"/>
                      </a:xfrm>
                      <a:prstGeom prst="rect">
                        <a:avLst/>
                      </a:prstGeom>
                      <a:noFill/>
                      <a:ln>
                        <a:noFill/>
                      </a:ln>
                      <a:effectLst/>
                    </p:spPr>
                  </p:pic>
                </p:oleObj>
              </mc:Fallback>
            </mc:AlternateContent>
          </a:graphicData>
        </a:graphic>
      </p:graphicFrame>
      <p:pic>
        <p:nvPicPr>
          <p:cNvPr id="1027" name="Picture 3" descr="C:\Users\Mirjana\Pictures\OGENJ.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2483" y="4572000"/>
            <a:ext cx="2157332" cy="1404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5360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HVALA!</a:t>
            </a:r>
            <a:endParaRPr lang="sl-SI" b="1" dirty="0"/>
          </a:p>
        </p:txBody>
      </p:sp>
      <p:sp>
        <p:nvSpPr>
          <p:cNvPr id="3" name="Označba mesta vsebine 2"/>
          <p:cNvSpPr>
            <a:spLocks noGrp="1"/>
          </p:cNvSpPr>
          <p:nvPr>
            <p:ph idx="1"/>
          </p:nvPr>
        </p:nvSpPr>
        <p:spPr/>
        <p:txBody>
          <a:bodyPr>
            <a:normAutofit/>
          </a:bodyPr>
          <a:lstStyle/>
          <a:p>
            <a:endParaRPr lang="sl-SI" dirty="0"/>
          </a:p>
          <a:p>
            <a:pPr marL="0" indent="0">
              <a:buNone/>
            </a:pPr>
            <a:endParaRPr lang="sl-SI" dirty="0"/>
          </a:p>
        </p:txBody>
      </p:sp>
      <p:pic>
        <p:nvPicPr>
          <p:cNvPr id="4" name="Označba mesta vseb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5238" y="2094810"/>
            <a:ext cx="4064991" cy="3314030"/>
          </a:xfrm>
          <a:prstGeom prst="rect">
            <a:avLst/>
          </a:prstGeom>
        </p:spPr>
      </p:pic>
    </p:spTree>
    <p:extLst>
      <p:ext uri="{BB962C8B-B14F-4D97-AF65-F5344CB8AC3E}">
        <p14:creationId xmlns:p14="http://schemas.microsoft.com/office/powerpoint/2010/main" val="2730817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sl-SI" dirty="0" smtClean="0"/>
              <a:t>RAZRED</a:t>
            </a:r>
          </a:p>
          <a:p>
            <a:pPr marL="0" indent="0">
              <a:buNone/>
            </a:pPr>
            <a:r>
              <a:rPr lang="sl-SI" dirty="0" smtClean="0"/>
              <a:t>SKUPINA</a:t>
            </a:r>
          </a:p>
          <a:p>
            <a:pPr marL="0" indent="0">
              <a:buNone/>
            </a:pPr>
            <a:r>
              <a:rPr lang="sl-SI" dirty="0" smtClean="0"/>
              <a:t>PODSKUPINA</a:t>
            </a:r>
          </a:p>
          <a:p>
            <a:pPr marL="0" indent="0">
              <a:buNone/>
            </a:pPr>
            <a:r>
              <a:rPr lang="sl-SI" dirty="0" smtClean="0"/>
              <a:t>OPIS ZNAKA, leva kolona</a:t>
            </a:r>
          </a:p>
          <a:p>
            <a:pPr marL="0" indent="0">
              <a:buNone/>
            </a:pPr>
            <a:r>
              <a:rPr lang="sl-SI" dirty="0" smtClean="0"/>
              <a:t>ROKI HRAMBE, VRSTE GRADIVA</a:t>
            </a:r>
          </a:p>
          <a:p>
            <a:pPr marL="0" indent="0">
              <a:buNone/>
            </a:pPr>
            <a:r>
              <a:rPr lang="sl-SI" b="1" dirty="0" smtClean="0"/>
              <a:t>OBRAZLOŽITEV VSEBINE, desna kolona</a:t>
            </a:r>
          </a:p>
          <a:p>
            <a:pPr marL="0" indent="0">
              <a:buNone/>
            </a:pPr>
            <a:r>
              <a:rPr lang="sl-SI" b="1" dirty="0" smtClean="0"/>
              <a:t>NEZASEDENO, ne smemo vpisovati</a:t>
            </a:r>
            <a:endParaRPr lang="sl-SI" sz="2200" b="1" dirty="0" smtClean="0"/>
          </a:p>
          <a:p>
            <a:pPr marL="0" indent="0">
              <a:buNone/>
            </a:pPr>
            <a:endParaRPr lang="sl-SI" dirty="0"/>
          </a:p>
        </p:txBody>
      </p:sp>
      <p:pic>
        <p:nvPicPr>
          <p:cNvPr id="4098" name="Picture 2" descr="C:\Users\Mirjana\Pictures\EK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2998" y="708714"/>
            <a:ext cx="4144908" cy="570009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3182587" y="1175657"/>
            <a:ext cx="4239491" cy="11281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182587" y="1484416"/>
            <a:ext cx="4239491" cy="13062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1979" y="1626919"/>
            <a:ext cx="3610099" cy="15912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302332" y="2422566"/>
            <a:ext cx="2499756" cy="12587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182998" y="3218213"/>
            <a:ext cx="2958529" cy="13537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151418" y="2790701"/>
            <a:ext cx="2933205" cy="13537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552210" y="5023262"/>
            <a:ext cx="3328060" cy="7718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489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b="1" dirty="0" smtClean="0"/>
              <a:t>KAKO SEM GA SPOZNALA?</a:t>
            </a:r>
            <a:br>
              <a:rPr lang="sl-SI" b="1" dirty="0" smtClean="0"/>
            </a:br>
            <a:endParaRPr lang="sl-SI" b="1" dirty="0"/>
          </a:p>
        </p:txBody>
      </p:sp>
      <p:sp>
        <p:nvSpPr>
          <p:cNvPr id="3" name="Content Placeholder 2"/>
          <p:cNvSpPr>
            <a:spLocks noGrp="1"/>
          </p:cNvSpPr>
          <p:nvPr>
            <p:ph idx="1"/>
          </p:nvPr>
        </p:nvSpPr>
        <p:spPr/>
        <p:txBody>
          <a:bodyPr>
            <a:normAutofit fontScale="92500"/>
          </a:bodyPr>
          <a:lstStyle/>
          <a:p>
            <a:r>
              <a:rPr lang="sl-SI" dirty="0" smtClean="0"/>
              <a:t>PREBRALA SEM DESNO KOLONO OBRAZLOŽITEV KLASIFIKACIJE.</a:t>
            </a:r>
          </a:p>
          <a:p>
            <a:r>
              <a:rPr lang="sl-SI" dirty="0" smtClean="0"/>
              <a:t>NAJPREJ SEM BILA POZORNA NA GRADIVO OZNAČENO Z A IN TRAJNO.</a:t>
            </a:r>
          </a:p>
          <a:p>
            <a:r>
              <a:rPr lang="sl-SI" dirty="0" smtClean="0"/>
              <a:t>STRUKTURA EKN, NIVOJI:</a:t>
            </a:r>
          </a:p>
          <a:p>
            <a:r>
              <a:rPr lang="sl-SI" b="1" dirty="0"/>
              <a:t> </a:t>
            </a:r>
            <a:r>
              <a:rPr lang="sl-SI" b="1" dirty="0" smtClean="0"/>
              <a:t>                          KAR JE SKUPNO celotni javni upravi, razredi 0-9</a:t>
            </a:r>
            <a:endParaRPr lang="sl-SI" b="1" dirty="0"/>
          </a:p>
          <a:p>
            <a:r>
              <a:rPr lang="sl-SI" b="1" dirty="0" smtClean="0"/>
              <a:t>                                  KAR JE SKUPNO VIZ USTANOVAM 6, 600</a:t>
            </a:r>
          </a:p>
          <a:p>
            <a:r>
              <a:rPr lang="sl-SI" b="1" dirty="0" smtClean="0"/>
              <a:t>                                           KAR JE SPECIFIČNO LE ZA ŠOLO, VRTEC</a:t>
            </a:r>
          </a:p>
          <a:p>
            <a:endParaRPr lang="sl-SI" b="1" dirty="0"/>
          </a:p>
        </p:txBody>
      </p:sp>
    </p:spTree>
    <p:extLst>
      <p:ext uri="{BB962C8B-B14F-4D97-AF65-F5344CB8AC3E}">
        <p14:creationId xmlns:p14="http://schemas.microsoft.com/office/powerpoint/2010/main" val="3889108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3600" b="1" dirty="0"/>
              <a:t>GLAVNI RAZREDI IN </a:t>
            </a:r>
            <a:r>
              <a:rPr lang="sl-SI" sz="3600" b="1" dirty="0" smtClean="0"/>
              <a:t>PODROČJA: le razred 6 je razdelan na 4 in 5 mestne številke, ostali razredi so razdelani le do 3 številk.</a:t>
            </a:r>
            <a:endParaRPr lang="sl-SI" sz="3600" dirty="0"/>
          </a:p>
        </p:txBody>
      </p:sp>
      <p:graphicFrame>
        <p:nvGraphicFramePr>
          <p:cNvPr id="3" name="Group 9"/>
          <p:cNvGraphicFramePr>
            <a:graphicFrameLocks noGrp="1"/>
          </p:cNvGraphicFramePr>
          <p:nvPr>
            <p:extLst/>
          </p:nvPr>
        </p:nvGraphicFramePr>
        <p:xfrm>
          <a:off x="1295402" y="2674938"/>
          <a:ext cx="8064500" cy="3352800"/>
        </p:xfrm>
        <a:graphic>
          <a:graphicData uri="http://schemas.openxmlformats.org/drawingml/2006/table">
            <a:tbl>
              <a:tblPr/>
              <a:tblGrid>
                <a:gridCol w="554037"/>
                <a:gridCol w="7510463"/>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smtClean="0">
                          <a:ln>
                            <a:noFill/>
                          </a:ln>
                          <a:solidFill>
                            <a:srgbClr val="222222"/>
                          </a:solidFill>
                          <a:effectLst/>
                          <a:latin typeface="+mn-lt"/>
                          <a:ea typeface="Times New Roman" panose="02020603050405020304" pitchFamily="18" charset="0"/>
                          <a:cs typeface="Arial" panose="020B0604020202020204" pitchFamily="34" charset="0"/>
                        </a:rPr>
                        <a:t>0</a:t>
                      </a:r>
                      <a:endParaRPr kumimoji="0" lang="sl-SI" altLang="sl-SI" sz="16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smtClean="0">
                          <a:ln>
                            <a:noFill/>
                          </a:ln>
                          <a:solidFill>
                            <a:srgbClr val="222222"/>
                          </a:solidFill>
                          <a:effectLst/>
                          <a:latin typeface="+mn-lt"/>
                          <a:ea typeface="Times New Roman" panose="02020603050405020304" pitchFamily="18" charset="0"/>
                          <a:cs typeface="Arial" panose="020B0604020202020204" pitchFamily="34" charset="0"/>
                        </a:rPr>
                        <a:t>Državna in družbena ureditev</a:t>
                      </a:r>
                      <a:endParaRPr kumimoji="0" lang="sl-SI" altLang="sl-SI" sz="16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smtClean="0">
                          <a:ln>
                            <a:noFill/>
                          </a:ln>
                          <a:solidFill>
                            <a:srgbClr val="222222"/>
                          </a:solidFill>
                          <a:effectLst/>
                          <a:latin typeface="+mn-lt"/>
                          <a:ea typeface="Times New Roman" panose="02020603050405020304" pitchFamily="18" charset="0"/>
                          <a:cs typeface="Arial" panose="020B0604020202020204" pitchFamily="34" charset="0"/>
                        </a:rPr>
                        <a:t>1</a:t>
                      </a:r>
                      <a:endParaRPr kumimoji="0" lang="sl-SI" altLang="sl-SI" sz="1600" b="1" i="0" u="none" strike="noStrike" cap="none" normalizeH="0" baseline="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smtClean="0">
                          <a:ln>
                            <a:noFill/>
                          </a:ln>
                          <a:solidFill>
                            <a:srgbClr val="222222"/>
                          </a:solidFill>
                          <a:effectLst/>
                          <a:latin typeface="+mn-lt"/>
                          <a:ea typeface="Times New Roman" panose="02020603050405020304" pitchFamily="18" charset="0"/>
                          <a:cs typeface="Arial" panose="020B0604020202020204" pitchFamily="34" charset="0"/>
                        </a:rPr>
                        <a:t>Delo, družina, zdravje in socialne zadeve</a:t>
                      </a:r>
                      <a:endParaRPr kumimoji="0" lang="sl-SI" altLang="sl-SI" sz="16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smtClean="0">
                          <a:ln>
                            <a:noFill/>
                          </a:ln>
                          <a:solidFill>
                            <a:srgbClr val="222222"/>
                          </a:solidFill>
                          <a:effectLst/>
                          <a:latin typeface="+mn-lt"/>
                          <a:ea typeface="Times New Roman" panose="02020603050405020304" pitchFamily="18" charset="0"/>
                          <a:cs typeface="Arial" panose="020B0604020202020204" pitchFamily="34" charset="0"/>
                        </a:rPr>
                        <a:t>2</a:t>
                      </a:r>
                      <a:endParaRPr kumimoji="0" lang="sl-SI" altLang="sl-SI" sz="1600" b="1" i="0" u="none" strike="noStrike" cap="none" normalizeH="0" baseline="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smtClean="0">
                          <a:ln>
                            <a:noFill/>
                          </a:ln>
                          <a:solidFill>
                            <a:srgbClr val="222222"/>
                          </a:solidFill>
                          <a:effectLst/>
                          <a:latin typeface="+mn-lt"/>
                          <a:ea typeface="Times New Roman" panose="02020603050405020304" pitchFamily="18" charset="0"/>
                          <a:cs typeface="Arial" panose="020B0604020202020204" pitchFamily="34" charset="0"/>
                        </a:rPr>
                        <a:t>Notranje zadeve</a:t>
                      </a:r>
                      <a:endParaRPr kumimoji="0" lang="sl-SI" altLang="sl-SI" sz="16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smtClean="0">
                          <a:ln>
                            <a:noFill/>
                          </a:ln>
                          <a:solidFill>
                            <a:srgbClr val="222222"/>
                          </a:solidFill>
                          <a:effectLst/>
                          <a:latin typeface="+mn-lt"/>
                          <a:ea typeface="Times New Roman" panose="02020603050405020304" pitchFamily="18" charset="0"/>
                          <a:cs typeface="Arial" panose="020B0604020202020204" pitchFamily="34" charset="0"/>
                        </a:rPr>
                        <a:t>3</a:t>
                      </a:r>
                      <a:endParaRPr kumimoji="0" lang="sl-SI" altLang="sl-SI" sz="1600" b="1" i="0" u="none" strike="noStrike" cap="none" normalizeH="0" baseline="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smtClean="0">
                          <a:ln>
                            <a:noFill/>
                          </a:ln>
                          <a:solidFill>
                            <a:srgbClr val="222222"/>
                          </a:solidFill>
                          <a:effectLst/>
                          <a:latin typeface="+mn-lt"/>
                          <a:ea typeface="Times New Roman" panose="02020603050405020304" pitchFamily="18" charset="0"/>
                          <a:cs typeface="Arial" panose="020B0604020202020204" pitchFamily="34" charset="0"/>
                        </a:rPr>
                        <a:t>Gospodarstvo, kmetijstvo, gozdarstvo, prehrana, okolje, prostor, promet, zveze</a:t>
                      </a:r>
                      <a:endParaRPr kumimoji="0" lang="sl-SI" altLang="sl-SI" sz="16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smtClean="0">
                          <a:ln>
                            <a:noFill/>
                          </a:ln>
                          <a:solidFill>
                            <a:srgbClr val="222222"/>
                          </a:solidFill>
                          <a:effectLst/>
                          <a:latin typeface="+mn-lt"/>
                          <a:ea typeface="Times New Roman" panose="02020603050405020304" pitchFamily="18" charset="0"/>
                          <a:cs typeface="Arial" panose="020B0604020202020204" pitchFamily="34" charset="0"/>
                        </a:rPr>
                        <a:t>4</a:t>
                      </a:r>
                      <a:endParaRPr kumimoji="0" lang="sl-SI" altLang="sl-SI" sz="1600" b="1" i="0" u="none" strike="noStrike" cap="none" normalizeH="0" baseline="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smtClean="0">
                          <a:ln>
                            <a:noFill/>
                          </a:ln>
                          <a:solidFill>
                            <a:srgbClr val="222222"/>
                          </a:solidFill>
                          <a:effectLst/>
                          <a:latin typeface="+mn-lt"/>
                          <a:ea typeface="Times New Roman" panose="02020603050405020304" pitchFamily="18" charset="0"/>
                          <a:cs typeface="Arial" panose="020B0604020202020204" pitchFamily="34" charset="0"/>
                        </a:rPr>
                        <a:t>Finance, javne finance in državno premoženje</a:t>
                      </a:r>
                      <a:endParaRPr kumimoji="0" lang="sl-SI" altLang="sl-SI" sz="16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smtClean="0">
                          <a:ln>
                            <a:noFill/>
                          </a:ln>
                          <a:solidFill>
                            <a:srgbClr val="222222"/>
                          </a:solidFill>
                          <a:effectLst/>
                          <a:latin typeface="+mn-lt"/>
                          <a:ea typeface="Times New Roman" panose="02020603050405020304" pitchFamily="18" charset="0"/>
                          <a:cs typeface="Arial" panose="020B0604020202020204" pitchFamily="34" charset="0"/>
                        </a:rPr>
                        <a:t>5</a:t>
                      </a:r>
                      <a:endParaRPr kumimoji="0" lang="sl-SI" altLang="sl-SI" sz="1600" b="1" i="0" u="none" strike="noStrike" cap="none" normalizeH="0" baseline="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smtClean="0">
                          <a:ln>
                            <a:noFill/>
                          </a:ln>
                          <a:solidFill>
                            <a:srgbClr val="222222"/>
                          </a:solidFill>
                          <a:effectLst/>
                          <a:latin typeface="+mn-lt"/>
                          <a:ea typeface="Times New Roman" panose="02020603050405020304" pitchFamily="18" charset="0"/>
                          <a:cs typeface="Arial" panose="020B0604020202020204" pitchFamily="34" charset="0"/>
                        </a:rPr>
                        <a:t>Zunanje zadeve</a:t>
                      </a:r>
                      <a:endParaRPr kumimoji="0" lang="sl-SI" altLang="sl-SI" sz="16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smtClean="0">
                          <a:ln>
                            <a:noFill/>
                          </a:ln>
                          <a:solidFill>
                            <a:srgbClr val="222222"/>
                          </a:solidFill>
                          <a:effectLst/>
                          <a:latin typeface="+mn-lt"/>
                          <a:ea typeface="Times New Roman" panose="02020603050405020304" pitchFamily="18" charset="0"/>
                          <a:cs typeface="Arial" panose="020B0604020202020204" pitchFamily="34" charset="0"/>
                        </a:rPr>
                        <a:t>6</a:t>
                      </a:r>
                      <a:endParaRPr kumimoji="0" lang="sl-SI" altLang="sl-SI" sz="1600" b="1" i="0" u="none" strike="noStrike" cap="none" normalizeH="0" baseline="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smtClean="0">
                          <a:ln>
                            <a:noFill/>
                          </a:ln>
                          <a:solidFill>
                            <a:srgbClr val="FF0000"/>
                          </a:solidFill>
                          <a:effectLst/>
                          <a:latin typeface="+mn-lt"/>
                          <a:ea typeface="Times New Roman" panose="02020603050405020304" pitchFamily="18" charset="0"/>
                          <a:cs typeface="Arial" panose="020B0604020202020204" pitchFamily="34" charset="0"/>
                        </a:rPr>
                        <a:t>Vzgoja in izobraževanje, kultura, šport in znanost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smtClean="0">
                          <a:ln>
                            <a:noFill/>
                          </a:ln>
                          <a:solidFill>
                            <a:srgbClr val="222222"/>
                          </a:solidFill>
                          <a:effectLst/>
                          <a:latin typeface="+mn-lt"/>
                          <a:ea typeface="Times New Roman" panose="02020603050405020304" pitchFamily="18" charset="0"/>
                          <a:cs typeface="Arial" panose="020B0604020202020204" pitchFamily="34" charset="0"/>
                        </a:rPr>
                        <a:t>7</a:t>
                      </a:r>
                      <a:endParaRPr kumimoji="0" lang="sl-SI" altLang="sl-SI" sz="1600" b="1" i="0" u="none" strike="noStrike" cap="none" normalizeH="0" baseline="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smtClean="0">
                          <a:ln>
                            <a:noFill/>
                          </a:ln>
                          <a:solidFill>
                            <a:srgbClr val="222222"/>
                          </a:solidFill>
                          <a:effectLst/>
                          <a:latin typeface="+mn-lt"/>
                          <a:ea typeface="Times New Roman" panose="02020603050405020304" pitchFamily="18" charset="0"/>
                          <a:cs typeface="Arial" panose="020B0604020202020204" pitchFamily="34" charset="0"/>
                        </a:rPr>
                        <a:t>Pravosodje</a:t>
                      </a:r>
                      <a:endParaRPr kumimoji="0" lang="sl-SI" altLang="sl-SI" sz="16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smtClean="0">
                          <a:ln>
                            <a:noFill/>
                          </a:ln>
                          <a:solidFill>
                            <a:srgbClr val="222222"/>
                          </a:solidFill>
                          <a:effectLst/>
                          <a:latin typeface="+mn-lt"/>
                          <a:ea typeface="Times New Roman" panose="02020603050405020304" pitchFamily="18" charset="0"/>
                          <a:cs typeface="Arial" panose="020B0604020202020204" pitchFamily="34" charset="0"/>
                        </a:rPr>
                        <a:t>8</a:t>
                      </a:r>
                      <a:endParaRPr kumimoji="0" lang="sl-SI" altLang="sl-SI" sz="1600" b="1" i="0" u="none" strike="noStrike" cap="none" normalizeH="0" baseline="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smtClean="0">
                          <a:ln>
                            <a:noFill/>
                          </a:ln>
                          <a:solidFill>
                            <a:srgbClr val="222222"/>
                          </a:solidFill>
                          <a:effectLst/>
                          <a:latin typeface="+mn-lt"/>
                          <a:ea typeface="Times New Roman" panose="02020603050405020304" pitchFamily="18" charset="0"/>
                          <a:cs typeface="Arial" panose="020B0604020202020204" pitchFamily="34" charset="0"/>
                        </a:rPr>
                        <a:t>Obramba ter zaščita, reševanje in pomoč</a:t>
                      </a:r>
                      <a:endParaRPr kumimoji="0" lang="sl-SI" altLang="sl-SI" sz="16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smtClean="0">
                          <a:ln>
                            <a:noFill/>
                          </a:ln>
                          <a:solidFill>
                            <a:srgbClr val="222222"/>
                          </a:solidFill>
                          <a:effectLst/>
                          <a:latin typeface="+mn-lt"/>
                          <a:ea typeface="Times New Roman" panose="02020603050405020304" pitchFamily="18" charset="0"/>
                          <a:cs typeface="Arial" panose="020B0604020202020204" pitchFamily="34" charset="0"/>
                        </a:rPr>
                        <a:t>9</a:t>
                      </a:r>
                      <a:endParaRPr kumimoji="0" lang="sl-SI" altLang="sl-SI" sz="1600" b="1" i="0" u="none" strike="noStrike" cap="none" normalizeH="0" baseline="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smtClean="0">
                          <a:ln>
                            <a:noFill/>
                          </a:ln>
                          <a:solidFill>
                            <a:srgbClr val="222222"/>
                          </a:solidFill>
                          <a:effectLst/>
                          <a:latin typeface="+mn-lt"/>
                          <a:ea typeface="Times New Roman" panose="02020603050405020304" pitchFamily="18" charset="0"/>
                          <a:cs typeface="Arial" panose="020B0604020202020204" pitchFamily="34" charset="0"/>
                        </a:rPr>
                        <a:t>Zadeve zunaj razredov od 0 do 8</a:t>
                      </a:r>
                      <a:endParaRPr kumimoji="0" lang="sl-SI" altLang="sl-SI" sz="16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56871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NOVI POJMI</a:t>
            </a:r>
            <a:endParaRPr lang="sl-SI" b="1" dirty="0"/>
          </a:p>
        </p:txBody>
      </p:sp>
      <p:sp>
        <p:nvSpPr>
          <p:cNvPr id="3" name="Označba mesta vsebine 2"/>
          <p:cNvSpPr>
            <a:spLocks noGrp="1"/>
          </p:cNvSpPr>
          <p:nvPr>
            <p:ph idx="1"/>
          </p:nvPr>
        </p:nvSpPr>
        <p:spPr/>
        <p:txBody>
          <a:bodyPr/>
          <a:lstStyle/>
          <a:p>
            <a:r>
              <a:rPr lang="sl-SI" dirty="0" smtClean="0"/>
              <a:t>RAZRED, eno mestna št., npr. 6</a:t>
            </a:r>
          </a:p>
          <a:p>
            <a:r>
              <a:rPr lang="sl-SI" dirty="0" smtClean="0"/>
              <a:t>  SKUPINA, dvomestna št., npr. 60</a:t>
            </a:r>
          </a:p>
          <a:p>
            <a:r>
              <a:rPr lang="sl-SI" dirty="0" smtClean="0"/>
              <a:t>     PODSKUPINA, 3 mestna št., npr. 603</a:t>
            </a:r>
          </a:p>
          <a:p>
            <a:r>
              <a:rPr lang="sl-SI" dirty="0" smtClean="0"/>
              <a:t>          PODPODSKUPINA 4 mestna št., npr. 6030</a:t>
            </a:r>
          </a:p>
          <a:p>
            <a:r>
              <a:rPr lang="sl-SI" dirty="0" smtClean="0"/>
              <a:t>                 PODPODPODSKUPINA </a:t>
            </a:r>
            <a:r>
              <a:rPr lang="sl-SI" dirty="0"/>
              <a:t>5 mestna št., </a:t>
            </a:r>
            <a:r>
              <a:rPr lang="sl-SI" dirty="0" smtClean="0"/>
              <a:t>60302</a:t>
            </a:r>
            <a:endParaRPr lang="sl-SI" dirty="0"/>
          </a:p>
        </p:txBody>
      </p:sp>
    </p:spTree>
    <p:extLst>
      <p:ext uri="{BB962C8B-B14F-4D97-AF65-F5344CB8AC3E}">
        <p14:creationId xmlns:p14="http://schemas.microsoft.com/office/powerpoint/2010/main" val="2178591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1311</TotalTime>
  <Words>2649</Words>
  <Application>Microsoft Office PowerPoint</Application>
  <PresentationFormat>Širokozaslonsko</PresentationFormat>
  <Paragraphs>379</Paragraphs>
  <Slides>56</Slides>
  <Notes>0</Notes>
  <HiddenSlides>0</HiddenSlides>
  <MMClips>0</MMClips>
  <ScaleCrop>false</ScaleCrop>
  <HeadingPairs>
    <vt:vector size="8" baseType="variant">
      <vt:variant>
        <vt:lpstr>Uporabljene pisave</vt:lpstr>
      </vt:variant>
      <vt:variant>
        <vt:i4>7</vt:i4>
      </vt:variant>
      <vt:variant>
        <vt:lpstr>Tema</vt:lpstr>
      </vt:variant>
      <vt:variant>
        <vt:i4>1</vt:i4>
      </vt:variant>
      <vt:variant>
        <vt:lpstr>Vdelani OLE strežniki</vt:lpstr>
      </vt:variant>
      <vt:variant>
        <vt:i4>1</vt:i4>
      </vt:variant>
      <vt:variant>
        <vt:lpstr>Naslovi diapozitivov</vt:lpstr>
      </vt:variant>
      <vt:variant>
        <vt:i4>56</vt:i4>
      </vt:variant>
    </vt:vector>
  </HeadingPairs>
  <TitlesOfParts>
    <vt:vector size="65" baseType="lpstr">
      <vt:lpstr>Arial</vt:lpstr>
      <vt:lpstr>Brush Script MT</vt:lpstr>
      <vt:lpstr>Calibri</vt:lpstr>
      <vt:lpstr>Constantia</vt:lpstr>
      <vt:lpstr>Franklin Gothic Book</vt:lpstr>
      <vt:lpstr>Rage Italic</vt:lpstr>
      <vt:lpstr>Times New Roman</vt:lpstr>
      <vt:lpstr>Pushpin</vt:lpstr>
      <vt:lpstr>Clip</vt:lpstr>
      <vt:lpstr>ENOTNI KLASIFIKACIJSKI NAČRT ZA PODROČJE VIZ</vt:lpstr>
      <vt:lpstr>VLOGA ARHIVOV PRI EKN</vt:lpstr>
      <vt:lpstr>KAKO DOLOČAMO ROKE HRAMBE IN ARHIVSKO GRADIVO - A? </vt:lpstr>
      <vt:lpstr>PowerPointova predstavitev</vt:lpstr>
      <vt:lpstr>ENOTNI KLASIFIKACIJSKI NAČRT - PRIPOMOČEK</vt:lpstr>
      <vt:lpstr>PowerPointova predstavitev</vt:lpstr>
      <vt:lpstr>KAKO SEM GA SPOZNALA? </vt:lpstr>
      <vt:lpstr>GLAVNI RAZREDI IN PODROČJA: le razred 6 je razdelan na 4 in 5 mestne številke, ostali razredi so razdelani le do 3 številk.</vt:lpstr>
      <vt:lpstr>NOVI POJMI</vt:lpstr>
      <vt:lpstr>6. RAZRED,  SKUPINA 60., 61., 62., 63., …  PODSKUPINE 60. RAZREDA</vt:lpstr>
      <vt:lpstr>600 PODSKUPINA VZGOJA IN IZOBRAŽEVANJE – SPLOŠNO,  UPORABLJAJO VRTCI, OŠ, SŠ, VŠ IN LU</vt:lpstr>
      <vt:lpstr>603 – PODSKUPINA SISTEM IZOBRAŽEVANJA</vt:lpstr>
      <vt:lpstr>RAZRED 0 </vt:lpstr>
      <vt:lpstr>RAZRED 0</vt:lpstr>
      <vt:lpstr> RAZRED 1 – DELO, DRUŽINA, SOCIALNE ZADEVE </vt:lpstr>
      <vt:lpstr> RAZRED 1 – DELO, DRUŽINA, SOCIALNE ZADEVE </vt:lpstr>
      <vt:lpstr>2 NOTRANJE ZADEVE </vt:lpstr>
      <vt:lpstr> RAZRED 3 GOSPODARSTVO, KMETIJSTVO, GOZDARSTVO, PREHRANA, OKOLJE, PROMET IN ZVEZE </vt:lpstr>
      <vt:lpstr>RAZRED 4 FINANCE </vt:lpstr>
      <vt:lpstr>RAZRED 4 FINANCE</vt:lpstr>
      <vt:lpstr>RAZRED 5 ZUNANJE ZADEVE </vt:lpstr>
      <vt:lpstr>RAZRED 7 PRAVOSODJE </vt:lpstr>
      <vt:lpstr>PowerPointova predstavitev</vt:lpstr>
      <vt:lpstr>RAZVRŠČANJE DOKUMENTACIJE</vt:lpstr>
      <vt:lpstr>PRIMERI RAZVRŠČANJA</vt:lpstr>
      <vt:lpstr>RAZVRŠČANJE DOKUMENTACIJE PRIMER</vt:lpstr>
      <vt:lpstr>OZNAČEVANJE DOKUMENTA PRIMER</vt:lpstr>
      <vt:lpstr>KAKO OZNAČIMO DOKUMENT?</vt:lpstr>
      <vt:lpstr>KAKO VPIŠEMO V DELOVODNIK OBR. 0,25</vt:lpstr>
      <vt:lpstr>KAKO VPIŠEMO V DELOVODNIK OBR. 0,11</vt:lpstr>
      <vt:lpstr>RAZVRŠČANJE DOKUMENTACIJE – PRIMER PRIJAVE IN ODJAVE MALIC IN KOSIL</vt:lpstr>
      <vt:lpstr>OZNAČEVANJE MATIČNIH KNJIG, KRONIK …</vt:lpstr>
      <vt:lpstr>BRANJE KLASIFIKA-CIJSKIH ZNAKOV</vt:lpstr>
      <vt:lpstr>RAZVRŠČANJE PREJETE POŠTE</vt:lpstr>
      <vt:lpstr>DOPIS ZAVODA ZA ŠOLSTVO</vt:lpstr>
      <vt:lpstr>KAKO OZNAČIMO FASCIKEL</vt:lpstr>
      <vt:lpstr>VPRAŠANJA, KI SO MI JIH POSREDOVALE ŠOLE</vt:lpstr>
      <vt:lpstr>OKROŽNICE</vt:lpstr>
      <vt:lpstr>PONUDBE, REKLAME</vt:lpstr>
      <vt:lpstr>RAZVRŠČANJE</vt:lpstr>
      <vt:lpstr>RAZVRŠČANJE</vt:lpstr>
      <vt:lpstr>RAZVRŠČANJE</vt:lpstr>
      <vt:lpstr>NEKAJ ŠTEVILK ZA RAZVRŠČANJE</vt:lpstr>
      <vt:lpstr>VPRAŠANJA</vt:lpstr>
      <vt:lpstr>SPRIČEVALA, OBVESTILA O USPEHU, MATIČNI LIST</vt:lpstr>
      <vt:lpstr>ŠT. SPRIČEVALA</vt:lpstr>
      <vt:lpstr> DOKUMENTI NASTANEJO Z RAZLOGOM IN MORAJO BITI DOSEGLJIVI, TUDI ČEZ 10, 30 IN VEČ LET. </vt:lpstr>
      <vt:lpstr>NOSILCI INFORMACIJ SE SPREMINJAJO</vt:lpstr>
      <vt:lpstr>DIGITALNO GRADIVO, KI IZVORNO NASTAJA DIGITALNO</vt:lpstr>
      <vt:lpstr>STALNA IN TEKOČA ZBIRKA</vt:lpstr>
      <vt:lpstr>TEKOČA ZBIRKA, POMEMBNA VPRAŠANJA</vt:lpstr>
      <vt:lpstr>DELOVODNIK</vt:lpstr>
      <vt:lpstr>POGOSTE DILEME</vt:lpstr>
      <vt:lpstr>UREJENO POSLOVANJE ŠOLE</vt:lpstr>
      <vt:lpstr>POT DOKUMENTA</vt:lpstr>
      <vt:lpstr>HVALA!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ZAKAJ SMO DANES TUKAJ</dc:title>
  <dc:creator>kontesta</dc:creator>
  <cp:lastModifiedBy>Đouži</cp:lastModifiedBy>
  <cp:revision>132</cp:revision>
  <dcterms:created xsi:type="dcterms:W3CDTF">2014-11-12T08:34:13Z</dcterms:created>
  <dcterms:modified xsi:type="dcterms:W3CDTF">2015-02-11T16:45:45Z</dcterms:modified>
</cp:coreProperties>
</file>